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eg"/>
  <Override PartName="/ppt/media/image7.jpg" ContentType="image/jpeg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1" r:id="rId5"/>
    <p:sldId id="266" r:id="rId6"/>
    <p:sldId id="267" r:id="rId7"/>
    <p:sldId id="260" r:id="rId8"/>
    <p:sldId id="268" r:id="rId9"/>
    <p:sldId id="270" r:id="rId10"/>
    <p:sldId id="263" r:id="rId11"/>
    <p:sldId id="271" r:id="rId12"/>
    <p:sldId id="274" r:id="rId13"/>
    <p:sldId id="273" r:id="rId14"/>
    <p:sldId id="275" r:id="rId15"/>
    <p:sldId id="26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77E"/>
    <a:srgbClr val="B34F62"/>
    <a:srgbClr val="DEA9C0"/>
    <a:srgbClr val="A5D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5" autoAdjust="0"/>
  </p:normalViewPr>
  <p:slideViewPr>
    <p:cSldViewPr snapToGrid="0" showGuides="1">
      <p:cViewPr varScale="1">
        <p:scale>
          <a:sx n="85" d="100"/>
          <a:sy n="85" d="100"/>
        </p:scale>
        <p:origin x="34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11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 chpeng" userId="c402b7010f4edcdc" providerId="LiveId" clId="{ADCAFD48-A179-4611-B9DB-F8FEC1C01AC2}"/>
    <pc:docChg chg="undo custSel addSld delSld modSld">
      <pc:chgData name="li chpeng" userId="c402b7010f4edcdc" providerId="LiveId" clId="{ADCAFD48-A179-4611-B9DB-F8FEC1C01AC2}" dt="2019-05-19T14:48:09.565" v="334" actId="2696"/>
      <pc:docMkLst>
        <pc:docMk/>
      </pc:docMkLst>
      <pc:sldChg chg="modSp">
        <pc:chgData name="li chpeng" userId="c402b7010f4edcdc" providerId="LiveId" clId="{ADCAFD48-A179-4611-B9DB-F8FEC1C01AC2}" dt="2019-05-19T14:18:41.870" v="6" actId="122"/>
        <pc:sldMkLst>
          <pc:docMk/>
          <pc:sldMk cId="3100411079" sldId="256"/>
        </pc:sldMkLst>
        <pc:spChg chg="mod">
          <ac:chgData name="li chpeng" userId="c402b7010f4edcdc" providerId="LiveId" clId="{ADCAFD48-A179-4611-B9DB-F8FEC1C01AC2}" dt="2019-05-19T14:18:41.870" v="6" actId="122"/>
          <ac:spMkLst>
            <pc:docMk/>
            <pc:sldMk cId="3100411079" sldId="256"/>
            <ac:spMk id="13" creationId="{18F401F5-A5A7-4582-A142-E868E5CC9409}"/>
          </ac:spMkLst>
        </pc:spChg>
        <pc:spChg chg="mod">
          <ac:chgData name="li chpeng" userId="c402b7010f4edcdc" providerId="LiveId" clId="{ADCAFD48-A179-4611-B9DB-F8FEC1C01AC2}" dt="2019-05-19T14:18:41.870" v="6" actId="122"/>
          <ac:spMkLst>
            <pc:docMk/>
            <pc:sldMk cId="3100411079" sldId="256"/>
            <ac:spMk id="14" creationId="{11E1EE92-1197-4BFF-ADE4-7135AFDB2393}"/>
          </ac:spMkLst>
        </pc:spChg>
        <pc:grpChg chg="mod">
          <ac:chgData name="li chpeng" userId="c402b7010f4edcdc" providerId="LiveId" clId="{ADCAFD48-A179-4611-B9DB-F8FEC1C01AC2}" dt="2019-05-19T14:18:38.894" v="5" actId="12788"/>
          <ac:grpSpMkLst>
            <pc:docMk/>
            <pc:sldMk cId="3100411079" sldId="256"/>
            <ac:grpSpMk id="17" creationId="{499FAA69-0218-4B6A-8A6B-E8B887F297E5}"/>
          </ac:grpSpMkLst>
        </pc:grpChg>
        <pc:cxnChg chg="mod">
          <ac:chgData name="li chpeng" userId="c402b7010f4edcdc" providerId="LiveId" clId="{ADCAFD48-A179-4611-B9DB-F8FEC1C01AC2}" dt="2019-05-19T14:18:38.894" v="5" actId="12788"/>
          <ac:cxnSpMkLst>
            <pc:docMk/>
            <pc:sldMk cId="3100411079" sldId="256"/>
            <ac:cxnSpMk id="16" creationId="{7CFCB3FF-609A-4753-9174-068BD021FF96}"/>
          </ac:cxnSpMkLst>
        </pc:cxnChg>
      </pc:sldChg>
      <pc:sldChg chg="modSp">
        <pc:chgData name="li chpeng" userId="c402b7010f4edcdc" providerId="LiveId" clId="{ADCAFD48-A179-4611-B9DB-F8FEC1C01AC2}" dt="2019-05-19T14:27:02.666" v="75"/>
        <pc:sldMkLst>
          <pc:docMk/>
          <pc:sldMk cId="654426276" sldId="261"/>
        </pc:sldMkLst>
        <pc:spChg chg="mod">
          <ac:chgData name="li chpeng" userId="c402b7010f4edcdc" providerId="LiveId" clId="{ADCAFD48-A179-4611-B9DB-F8FEC1C01AC2}" dt="2019-05-19T14:24:44.988" v="39"/>
          <ac:spMkLst>
            <pc:docMk/>
            <pc:sldMk cId="654426276" sldId="261"/>
            <ac:spMk id="2" creationId="{B6032CAA-62F1-42F8-98FE-315003549A37}"/>
          </ac:spMkLst>
        </pc:spChg>
        <pc:spChg chg="mod">
          <ac:chgData name="li chpeng" userId="c402b7010f4edcdc" providerId="LiveId" clId="{ADCAFD48-A179-4611-B9DB-F8FEC1C01AC2}" dt="2019-05-19T14:27:02.666" v="75"/>
          <ac:spMkLst>
            <pc:docMk/>
            <pc:sldMk cId="654426276" sldId="261"/>
            <ac:spMk id="3" creationId="{1984BF0A-2077-4495-B890-727829E1F5D1}"/>
          </ac:spMkLst>
        </pc:spChg>
      </pc:sldChg>
    </pc:docChg>
  </pc:docChgLst>
  <pc:docChgLst>
    <pc:chgData name="chpeng li" userId="c402b7010f4edcdc" providerId="LiveId" clId="{ADD4640F-AC91-4C73-8EBA-FEADFAAF9C1E}"/>
    <pc:docChg chg="undo redo custSel addSld delSld modSld">
      <pc:chgData name="chpeng li" userId="c402b7010f4edcdc" providerId="LiveId" clId="{ADD4640F-AC91-4C73-8EBA-FEADFAAF9C1E}" dt="2019-05-21T11:28:20.249" v="3028" actId="948"/>
      <pc:docMkLst>
        <pc:docMk/>
      </pc:docMkLst>
      <pc:sldChg chg="modSp">
        <pc:chgData name="chpeng li" userId="c402b7010f4edcdc" providerId="LiveId" clId="{ADD4640F-AC91-4C73-8EBA-FEADFAAF9C1E}" dt="2019-05-21T10:32:59.051" v="515" actId="403"/>
        <pc:sldMkLst>
          <pc:docMk/>
          <pc:sldMk cId="654426276" sldId="261"/>
        </pc:sldMkLst>
        <pc:spChg chg="mod">
          <ac:chgData name="chpeng li" userId="c402b7010f4edcdc" providerId="LiveId" clId="{ADD4640F-AC91-4C73-8EBA-FEADFAAF9C1E}" dt="2019-05-21T09:05:58.309" v="1" actId="6549"/>
          <ac:spMkLst>
            <pc:docMk/>
            <pc:sldMk cId="654426276" sldId="261"/>
            <ac:spMk id="2" creationId="{B6032CAA-62F1-42F8-98FE-315003549A37}"/>
          </ac:spMkLst>
        </pc:spChg>
        <pc:spChg chg="mod">
          <ac:chgData name="chpeng li" userId="c402b7010f4edcdc" providerId="LiveId" clId="{ADD4640F-AC91-4C73-8EBA-FEADFAAF9C1E}" dt="2019-05-21T10:32:59.051" v="515" actId="403"/>
          <ac:spMkLst>
            <pc:docMk/>
            <pc:sldMk cId="654426276" sldId="261"/>
            <ac:spMk id="3" creationId="{1984BF0A-2077-4495-B890-727829E1F5D1}"/>
          </ac:spMkLst>
        </pc:spChg>
      </pc:sldChg>
      <pc:sldChg chg="del">
        <pc:chgData name="chpeng li" userId="c402b7010f4edcdc" providerId="LiveId" clId="{ADD4640F-AC91-4C73-8EBA-FEADFAAF9C1E}" dt="2019-05-21T10:46:34.479" v="884" actId="2696"/>
        <pc:sldMkLst>
          <pc:docMk/>
          <pc:sldMk cId="3064244898" sldId="262"/>
        </pc:sldMkLst>
      </pc:sldChg>
      <pc:sldChg chg="modSp del">
        <pc:chgData name="chpeng li" userId="c402b7010f4edcdc" providerId="LiveId" clId="{ADD4640F-AC91-4C73-8EBA-FEADFAAF9C1E}" dt="2019-05-21T10:39:02.494" v="631" actId="2696"/>
        <pc:sldMkLst>
          <pc:docMk/>
          <pc:sldMk cId="483310599" sldId="265"/>
        </pc:sldMkLst>
        <pc:spChg chg="mod">
          <ac:chgData name="chpeng li" userId="c402b7010f4edcdc" providerId="LiveId" clId="{ADD4640F-AC91-4C73-8EBA-FEADFAAF9C1E}" dt="2019-05-21T10:33:15.165" v="518" actId="20577"/>
          <ac:spMkLst>
            <pc:docMk/>
            <pc:sldMk cId="483310599" sldId="265"/>
            <ac:spMk id="2" creationId="{0D2945AA-FF7A-45D8-A742-2AF7C2508C4B}"/>
          </ac:spMkLst>
        </pc:spChg>
        <pc:spChg chg="mod">
          <ac:chgData name="chpeng li" userId="c402b7010f4edcdc" providerId="LiveId" clId="{ADD4640F-AC91-4C73-8EBA-FEADFAAF9C1E}" dt="2019-05-21T09:15:05.592" v="405"/>
          <ac:spMkLst>
            <pc:docMk/>
            <pc:sldMk cId="483310599" sldId="265"/>
            <ac:spMk id="3" creationId="{68EBA684-32B7-42E7-AECA-A906973C8745}"/>
          </ac:spMkLst>
        </pc:spChg>
      </pc:sldChg>
      <pc:sldChg chg="addSp delSp modSp add">
        <pc:chgData name="chpeng li" userId="c402b7010f4edcdc" providerId="LiveId" clId="{ADD4640F-AC91-4C73-8EBA-FEADFAAF9C1E}" dt="2019-05-21T10:39:32.392" v="640" actId="12789"/>
        <pc:sldMkLst>
          <pc:docMk/>
          <pc:sldMk cId="3020388175" sldId="266"/>
        </pc:sldMkLst>
        <pc:spChg chg="mod">
          <ac:chgData name="chpeng li" userId="c402b7010f4edcdc" providerId="LiveId" clId="{ADD4640F-AC91-4C73-8EBA-FEADFAAF9C1E}" dt="2019-05-21T10:35:45.154" v="522" actId="6549"/>
          <ac:spMkLst>
            <pc:docMk/>
            <pc:sldMk cId="3020388175" sldId="266"/>
            <ac:spMk id="2" creationId="{867ABA05-192A-4F84-8FA6-82EEA8F55CE8}"/>
          </ac:spMkLst>
        </pc:spChg>
        <pc:spChg chg="add del mod">
          <ac:chgData name="chpeng li" userId="c402b7010f4edcdc" providerId="LiveId" clId="{ADD4640F-AC91-4C73-8EBA-FEADFAAF9C1E}" dt="2019-05-21T10:39:32.392" v="640" actId="12789"/>
          <ac:spMkLst>
            <pc:docMk/>
            <pc:sldMk cId="3020388175" sldId="266"/>
            <ac:spMk id="3" creationId="{574976A5-E09E-4AB3-B958-85FD82A97338}"/>
          </ac:spMkLst>
        </pc:spChg>
        <pc:spChg chg="add del">
          <ac:chgData name="chpeng li" userId="c402b7010f4edcdc" providerId="LiveId" clId="{ADD4640F-AC91-4C73-8EBA-FEADFAAF9C1E}" dt="2019-05-21T10:36:00.913" v="527"/>
          <ac:spMkLst>
            <pc:docMk/>
            <pc:sldMk cId="3020388175" sldId="266"/>
            <ac:spMk id="5" creationId="{7FEBC0A2-8913-4519-9ECA-4595FEEAB724}"/>
          </ac:spMkLst>
        </pc:spChg>
        <pc:picChg chg="add del mod">
          <ac:chgData name="chpeng li" userId="c402b7010f4edcdc" providerId="LiveId" clId="{ADD4640F-AC91-4C73-8EBA-FEADFAAF9C1E}" dt="2019-05-21T10:35:58.227" v="525"/>
          <ac:picMkLst>
            <pc:docMk/>
            <pc:sldMk cId="3020388175" sldId="266"/>
            <ac:picMk id="4" creationId="{E62520F3-3A52-4C9C-A1E2-555CB1229469}"/>
          </ac:picMkLst>
        </pc:picChg>
      </pc:sldChg>
      <pc:sldChg chg="modSp add">
        <pc:chgData name="chpeng li" userId="c402b7010f4edcdc" providerId="LiveId" clId="{ADD4640F-AC91-4C73-8EBA-FEADFAAF9C1E}" dt="2019-05-21T10:38:50.894" v="630" actId="207"/>
        <pc:sldMkLst>
          <pc:docMk/>
          <pc:sldMk cId="1850939813" sldId="267"/>
        </pc:sldMkLst>
        <pc:spChg chg="mod">
          <ac:chgData name="chpeng li" userId="c402b7010f4edcdc" providerId="LiveId" clId="{ADD4640F-AC91-4C73-8EBA-FEADFAAF9C1E}" dt="2019-05-21T10:36:56.441" v="533" actId="6549"/>
          <ac:spMkLst>
            <pc:docMk/>
            <pc:sldMk cId="1850939813" sldId="267"/>
            <ac:spMk id="2" creationId="{C3EC7B0B-69FC-4443-A2FB-8B408D4324A1}"/>
          </ac:spMkLst>
        </pc:spChg>
        <pc:spChg chg="mod">
          <ac:chgData name="chpeng li" userId="c402b7010f4edcdc" providerId="LiveId" clId="{ADD4640F-AC91-4C73-8EBA-FEADFAAF9C1E}" dt="2019-05-21T10:38:50.894" v="630" actId="207"/>
          <ac:spMkLst>
            <pc:docMk/>
            <pc:sldMk cId="1850939813" sldId="267"/>
            <ac:spMk id="3" creationId="{D746DCDE-CDF2-4CD3-BBC6-EFD6BAFB7E27}"/>
          </ac:spMkLst>
        </pc:spChg>
      </pc:sldChg>
      <pc:sldChg chg="modSp add">
        <pc:chgData name="chpeng li" userId="c402b7010f4edcdc" providerId="LiveId" clId="{ADD4640F-AC91-4C73-8EBA-FEADFAAF9C1E}" dt="2019-05-21T10:47:32.752" v="925" actId="20577"/>
        <pc:sldMkLst>
          <pc:docMk/>
          <pc:sldMk cId="2938147298" sldId="268"/>
        </pc:sldMkLst>
        <pc:spChg chg="mod">
          <ac:chgData name="chpeng li" userId="c402b7010f4edcdc" providerId="LiveId" clId="{ADD4640F-AC91-4C73-8EBA-FEADFAAF9C1E}" dt="2019-05-21T10:46:46.235" v="892" actId="6549"/>
          <ac:spMkLst>
            <pc:docMk/>
            <pc:sldMk cId="2938147298" sldId="268"/>
            <ac:spMk id="2" creationId="{24B1386B-4FD3-4D77-83E1-7BE360FEAF6C}"/>
          </ac:spMkLst>
        </pc:spChg>
        <pc:spChg chg="mod">
          <ac:chgData name="chpeng li" userId="c402b7010f4edcdc" providerId="LiveId" clId="{ADD4640F-AC91-4C73-8EBA-FEADFAAF9C1E}" dt="2019-05-21T10:47:32.752" v="925" actId="20577"/>
          <ac:spMkLst>
            <pc:docMk/>
            <pc:sldMk cId="2938147298" sldId="268"/>
            <ac:spMk id="3" creationId="{9886D41A-0EA3-4FEE-9573-A09208A21DA3}"/>
          </ac:spMkLst>
        </pc:spChg>
      </pc:sldChg>
      <pc:sldChg chg="add del">
        <pc:chgData name="chpeng li" userId="c402b7010f4edcdc" providerId="LiveId" clId="{ADD4640F-AC91-4C73-8EBA-FEADFAAF9C1E}" dt="2019-05-21T10:47:03.119" v="894" actId="2696"/>
        <pc:sldMkLst>
          <pc:docMk/>
          <pc:sldMk cId="2710815672" sldId="269"/>
        </pc:sldMkLst>
      </pc:sldChg>
      <pc:sldChg chg="modSp add">
        <pc:chgData name="chpeng li" userId="c402b7010f4edcdc" providerId="LiveId" clId="{ADD4640F-AC91-4C73-8EBA-FEADFAAF9C1E}" dt="2019-05-21T10:53:39.481" v="1466"/>
        <pc:sldMkLst>
          <pc:docMk/>
          <pc:sldMk cId="537226970" sldId="270"/>
        </pc:sldMkLst>
        <pc:spChg chg="mod">
          <ac:chgData name="chpeng li" userId="c402b7010f4edcdc" providerId="LiveId" clId="{ADD4640F-AC91-4C73-8EBA-FEADFAAF9C1E}" dt="2019-05-21T10:47:14.688" v="914"/>
          <ac:spMkLst>
            <pc:docMk/>
            <pc:sldMk cId="537226970" sldId="270"/>
            <ac:spMk id="2" creationId="{24B1386B-4FD3-4D77-83E1-7BE360FEAF6C}"/>
          </ac:spMkLst>
        </pc:spChg>
        <pc:spChg chg="mod">
          <ac:chgData name="chpeng li" userId="c402b7010f4edcdc" providerId="LiveId" clId="{ADD4640F-AC91-4C73-8EBA-FEADFAAF9C1E}" dt="2019-05-21T10:53:39.481" v="1466"/>
          <ac:spMkLst>
            <pc:docMk/>
            <pc:sldMk cId="537226970" sldId="270"/>
            <ac:spMk id="3" creationId="{9886D41A-0EA3-4FEE-9573-A09208A21DA3}"/>
          </ac:spMkLst>
        </pc:spChg>
      </pc:sldChg>
      <pc:sldChg chg="addSp modSp add">
        <pc:chgData name="chpeng li" userId="c402b7010f4edcdc" providerId="LiveId" clId="{ADD4640F-AC91-4C73-8EBA-FEADFAAF9C1E}" dt="2019-05-21T11:07:16.147" v="2273" actId="1076"/>
        <pc:sldMkLst>
          <pc:docMk/>
          <pc:sldMk cId="3932049328" sldId="271"/>
        </pc:sldMkLst>
        <pc:spChg chg="mod">
          <ac:chgData name="chpeng li" userId="c402b7010f4edcdc" providerId="LiveId" clId="{ADD4640F-AC91-4C73-8EBA-FEADFAAF9C1E}" dt="2019-05-21T11:06:03.410" v="2234"/>
          <ac:spMkLst>
            <pc:docMk/>
            <pc:sldMk cId="3932049328" sldId="271"/>
            <ac:spMk id="2" creationId="{291A7663-FB1B-422D-AC54-79EDBA24CF19}"/>
          </ac:spMkLst>
        </pc:spChg>
        <pc:spChg chg="mod">
          <ac:chgData name="chpeng li" userId="c402b7010f4edcdc" providerId="LiveId" clId="{ADD4640F-AC91-4C73-8EBA-FEADFAAF9C1E}" dt="2019-05-21T11:06:54.094" v="2264" actId="404"/>
          <ac:spMkLst>
            <pc:docMk/>
            <pc:sldMk cId="3932049328" sldId="271"/>
            <ac:spMk id="3" creationId="{5F995A30-5668-469E-8E86-E0FD8D5D7D61}"/>
          </ac:spMkLst>
        </pc:spChg>
        <pc:spChg chg="add mod">
          <ac:chgData name="chpeng li" userId="c402b7010f4edcdc" providerId="LiveId" clId="{ADD4640F-AC91-4C73-8EBA-FEADFAAF9C1E}" dt="2019-05-21T11:07:16.147" v="2273" actId="1076"/>
          <ac:spMkLst>
            <pc:docMk/>
            <pc:sldMk cId="3932049328" sldId="271"/>
            <ac:spMk id="4" creationId="{9946062B-0473-4845-BB06-02043FC6E681}"/>
          </ac:spMkLst>
        </pc:spChg>
      </pc:sldChg>
      <pc:sldChg chg="modSp add del">
        <pc:chgData name="chpeng li" userId="c402b7010f4edcdc" providerId="LiveId" clId="{ADD4640F-AC91-4C73-8EBA-FEADFAAF9C1E}" dt="2019-05-21T11:10:48.240" v="2411" actId="2696"/>
        <pc:sldMkLst>
          <pc:docMk/>
          <pc:sldMk cId="1733887805" sldId="272"/>
        </pc:sldMkLst>
        <pc:spChg chg="mod">
          <ac:chgData name="chpeng li" userId="c402b7010f4edcdc" providerId="LiveId" clId="{ADD4640F-AC91-4C73-8EBA-FEADFAAF9C1E}" dt="2019-05-21T11:07:50.880" v="2316"/>
          <ac:spMkLst>
            <pc:docMk/>
            <pc:sldMk cId="1733887805" sldId="272"/>
            <ac:spMk id="2" creationId="{80D2FC6C-9974-46D5-98FC-3924515D9565}"/>
          </ac:spMkLst>
        </pc:spChg>
      </pc:sldChg>
      <pc:sldChg chg="addSp delSp modSp add">
        <pc:chgData name="chpeng li" userId="c402b7010f4edcdc" providerId="LiveId" clId="{ADD4640F-AC91-4C73-8EBA-FEADFAAF9C1E}" dt="2019-05-21T11:10:31.929" v="2410" actId="6549"/>
        <pc:sldMkLst>
          <pc:docMk/>
          <pc:sldMk cId="1474491137" sldId="273"/>
        </pc:sldMkLst>
        <pc:spChg chg="mod">
          <ac:chgData name="chpeng li" userId="c402b7010f4edcdc" providerId="LiveId" clId="{ADD4640F-AC91-4C73-8EBA-FEADFAAF9C1E}" dt="2019-05-21T11:10:31.929" v="2410" actId="6549"/>
          <ac:spMkLst>
            <pc:docMk/>
            <pc:sldMk cId="1474491137" sldId="273"/>
            <ac:spMk id="2" creationId="{0BD680A9-D769-40AD-97FD-6764A546BA7D}"/>
          </ac:spMkLst>
        </pc:spChg>
        <pc:spChg chg="del mod">
          <ac:chgData name="chpeng li" userId="c402b7010f4edcdc" providerId="LiveId" clId="{ADD4640F-AC91-4C73-8EBA-FEADFAAF9C1E}" dt="2019-05-21T11:09:27.450" v="2373" actId="478"/>
          <ac:spMkLst>
            <pc:docMk/>
            <pc:sldMk cId="1474491137" sldId="273"/>
            <ac:spMk id="3" creationId="{48F249C8-AFB7-473D-96EF-4121D2A085D9}"/>
          </ac:spMkLst>
        </pc:spChg>
        <pc:graphicFrameChg chg="add mod modGraphic">
          <ac:chgData name="chpeng li" userId="c402b7010f4edcdc" providerId="LiveId" clId="{ADD4640F-AC91-4C73-8EBA-FEADFAAF9C1E}" dt="2019-05-21T11:10:05.542" v="2384" actId="1035"/>
          <ac:graphicFrameMkLst>
            <pc:docMk/>
            <pc:sldMk cId="1474491137" sldId="273"/>
            <ac:graphicFrameMk id="4" creationId="{4B851C29-21BD-4E1B-B98D-4E5B7D065F4C}"/>
          </ac:graphicFrameMkLst>
        </pc:graphicFrameChg>
      </pc:sldChg>
      <pc:sldChg chg="modSp add">
        <pc:chgData name="chpeng li" userId="c402b7010f4edcdc" providerId="LiveId" clId="{ADD4640F-AC91-4C73-8EBA-FEADFAAF9C1E}" dt="2019-05-21T11:28:20.249" v="3028" actId="948"/>
        <pc:sldMkLst>
          <pc:docMk/>
          <pc:sldMk cId="4163525499" sldId="274"/>
        </pc:sldMkLst>
        <pc:spChg chg="mod">
          <ac:chgData name="chpeng li" userId="c402b7010f4edcdc" providerId="LiveId" clId="{ADD4640F-AC91-4C73-8EBA-FEADFAAF9C1E}" dt="2019-05-21T11:16:28.211" v="2455"/>
          <ac:spMkLst>
            <pc:docMk/>
            <pc:sldMk cId="4163525499" sldId="274"/>
            <ac:spMk id="2" creationId="{FE2289A0-8ABC-4CC4-9157-1D95C0D89A2A}"/>
          </ac:spMkLst>
        </pc:spChg>
        <pc:spChg chg="mod">
          <ac:chgData name="chpeng li" userId="c402b7010f4edcdc" providerId="LiveId" clId="{ADD4640F-AC91-4C73-8EBA-FEADFAAF9C1E}" dt="2019-05-21T11:28:20.249" v="3028" actId="948"/>
          <ac:spMkLst>
            <pc:docMk/>
            <pc:sldMk cId="4163525499" sldId="274"/>
            <ac:spMk id="3" creationId="{2F3FF5A6-1B12-4CE6-8D74-C1A0822D6E3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820D0EE-2511-443D-BA46-CAD2D30F4C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E3312B-3801-46A3-9F6F-9CBD6FF58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92FF1-0CB9-44C8-8460-35BDE6DC1B0B}" type="datetimeFigureOut">
              <a:rPr lang="zh-CN" altLang="en-US" smtClean="0">
                <a:latin typeface="华文宋体" panose="02010600040101010101" pitchFamily="2" charset="-122"/>
                <a:ea typeface="华文宋体" panose="02010600040101010101" pitchFamily="2" charset="-122"/>
              </a:rPr>
              <a:t>2019/5/27</a:t>
            </a:fld>
            <a:endParaRPr lang="zh-CN" altLang="en-US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4C40FA-EDB0-4A39-B2E0-E6CA366DB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2CC6AA-5A71-451B-9AE1-1F65A392D1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39F92-4EBC-431B-B642-F85711E19C83}" type="slidenum">
              <a:rPr lang="zh-CN" altLang="en-US" smtClean="0">
                <a:latin typeface="华文宋体" panose="02010600040101010101" pitchFamily="2" charset="-122"/>
                <a:ea typeface="华文宋体" panose="02010600040101010101" pitchFamily="2" charset="-122"/>
              </a:rPr>
              <a:t>‹#›</a:t>
            </a:fld>
            <a:endParaRPr lang="zh-CN" altLang="en-US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166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华文宋体" panose="02010600040101010101" pitchFamily="2" charset="-122"/>
                <a:ea typeface="华文宋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华文宋体" panose="02010600040101010101" pitchFamily="2" charset="-122"/>
                <a:ea typeface="华文宋体" panose="02010600040101010101" pitchFamily="2" charset="-122"/>
              </a:defRPr>
            </a:lvl1pPr>
          </a:lstStyle>
          <a:p>
            <a:fld id="{8C84A7B1-6837-4887-A4A3-B051CB72E714}" type="datetimeFigureOut">
              <a:rPr lang="zh-CN" altLang="en-US" smtClean="0"/>
              <a:pPr/>
              <a:t>2019/5/27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华文宋体" panose="02010600040101010101" pitchFamily="2" charset="-122"/>
                <a:ea typeface="华文宋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华文宋体" panose="02010600040101010101" pitchFamily="2" charset="-122"/>
                <a:ea typeface="华文宋体" panose="02010600040101010101" pitchFamily="2" charset="-122"/>
              </a:defRPr>
            </a:lvl1pPr>
          </a:lstStyle>
          <a:p>
            <a:fld id="{987ABC60-1D0B-4ECC-A1F5-87B6E7C7025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236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华文宋体" panose="02010600040101010101" pitchFamily="2" charset="-122"/>
        <a:ea typeface="华文宋体" panose="0201060004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华文宋体" panose="02010600040101010101" pitchFamily="2" charset="-122"/>
        <a:ea typeface="华文宋体" panose="0201060004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华文宋体" panose="02010600040101010101" pitchFamily="2" charset="-122"/>
        <a:ea typeface="华文宋体" panose="0201060004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华文宋体" panose="02010600040101010101" pitchFamily="2" charset="-122"/>
        <a:ea typeface="华文宋体" panose="0201060004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华文宋体" panose="02010600040101010101" pitchFamily="2" charset="-122"/>
        <a:ea typeface="华文宋体" panose="0201060004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ABC60-1D0B-4ECC-A1F5-87B6E7C702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44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4847097-E65E-4156-9B4F-6F57CB27CC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9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06C64F46-16BD-4693-8F36-FC42DC1593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E8723A9-024C-4FCB-9E39-59159A17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228600"/>
            <a:ext cx="10733314" cy="930276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B34F62"/>
                </a:solidFill>
                <a:latin typeface="华文宋体" panose="02010600040101010101" pitchFamily="2" charset="-122"/>
                <a:ea typeface="华文宋体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14BFB2C-F74B-467A-91BD-C646AC4D27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9343" y="1158876"/>
            <a:ext cx="10733314" cy="5470524"/>
          </a:xfrm>
          <a:prstGeom prst="rect">
            <a:avLst/>
          </a:prstGeom>
        </p:spPr>
        <p:txBody>
          <a:bodyPr/>
          <a:lstStyle>
            <a:lvl1pPr indent="0">
              <a:lnSpc>
                <a:spcPct val="130000"/>
              </a:lnSpc>
              <a:buFontTx/>
              <a:buNone/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indent="0">
              <a:lnSpc>
                <a:spcPct val="130000"/>
              </a:lnSpc>
              <a:buFontTx/>
              <a:buNone/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indent="0">
              <a:lnSpc>
                <a:spcPct val="130000"/>
              </a:lnSpc>
              <a:buFontTx/>
              <a:buNone/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indent="0">
              <a:lnSpc>
                <a:spcPct val="130000"/>
              </a:lnSpc>
              <a:buFontTx/>
              <a:buNone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indent="0">
              <a:lnSpc>
                <a:spcPct val="130000"/>
              </a:lnSpc>
              <a:buFontTx/>
              <a:buNone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3149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4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DF22F62-03C6-4889-8CA7-50D48C5C7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3028" r="7670" b="2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FC82F22-5F5E-43CB-918A-6A3ABA0F9076}"/>
              </a:ext>
            </a:extLst>
          </p:cNvPr>
          <p:cNvSpPr/>
          <p:nvPr/>
        </p:nvSpPr>
        <p:spPr>
          <a:xfrm>
            <a:off x="571500" y="2400305"/>
            <a:ext cx="11049000" cy="2057390"/>
          </a:xfrm>
          <a:prstGeom prst="rect">
            <a:avLst/>
          </a:prstGeom>
          <a:solidFill>
            <a:srgbClr val="08577E">
              <a:alpha val="75000"/>
            </a:srgbClr>
          </a:solidFill>
          <a:ln w="25400" cmpd="dbl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BC10722-5E51-4F5B-B39A-8DB0C058A9E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331913" y="2895600"/>
            <a:ext cx="95281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dist" eaLnBrk="1" hangingPunct="1"/>
            <a:r>
              <a:rPr lang="zh-CN" altLang="en-US" sz="72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药学院危化品管理培训</a:t>
            </a:r>
            <a:endParaRPr lang="zh-CN" altLang="en-US" sz="138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041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24304C6-255B-4DF6-AB3F-8DCCDF7802A0}"/>
              </a:ext>
            </a:extLst>
          </p:cNvPr>
          <p:cNvGrpSpPr/>
          <p:nvPr/>
        </p:nvGrpSpPr>
        <p:grpSpPr>
          <a:xfrm>
            <a:off x="5192713" y="2986305"/>
            <a:ext cx="6542087" cy="923330"/>
            <a:chOff x="5337969" y="2934405"/>
            <a:chExt cx="6542087" cy="923330"/>
          </a:xfrm>
        </p:grpSpPr>
        <p:sp>
          <p:nvSpPr>
            <p:cNvPr id="9" name="文本框 54">
              <a:extLst>
                <a:ext uri="{FF2B5EF4-FFF2-40B4-BE49-F238E27FC236}">
                  <a16:creationId xmlns:a16="http://schemas.microsoft.com/office/drawing/2014/main" id="{320260D0-62D7-44DD-BEE6-E310D212D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969" y="2934405"/>
              <a:ext cx="654208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5400" b="1" kern="0" dirty="0">
                  <a:solidFill>
                    <a:srgbClr val="000000"/>
                  </a:solidFill>
                  <a:latin typeface="华文宋体" panose="02010600040101010101" pitchFamily="2" charset="-122"/>
                  <a:sym typeface="Calibri" panose="020F0502020204030204" pitchFamily="34" charset="0"/>
                </a:rPr>
                <a:t>对实验室人员的要求</a:t>
              </a:r>
              <a:endParaRPr lang="zh-CN" altLang="zh-CN" sz="5400" b="1" kern="0" dirty="0">
                <a:solidFill>
                  <a:srgbClr val="000000"/>
                </a:solidFill>
                <a:latin typeface="华文宋体" panose="0201060004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1" name="直接连接符 56">
              <a:extLst>
                <a:ext uri="{FF2B5EF4-FFF2-40B4-BE49-F238E27FC236}">
                  <a16:creationId xmlns:a16="http://schemas.microsoft.com/office/drawing/2014/main" id="{1FA7B782-1B01-4FDA-B9F2-1756E247CC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609012" y="778209"/>
              <a:ext cx="0" cy="615905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BC0A5D0-E9E7-44E2-BA4A-3AD46E1F2629}"/>
              </a:ext>
            </a:extLst>
          </p:cNvPr>
          <p:cNvGrpSpPr/>
          <p:nvPr/>
        </p:nvGrpSpPr>
        <p:grpSpPr>
          <a:xfrm>
            <a:off x="1381125" y="1630363"/>
            <a:ext cx="3635375" cy="3635375"/>
            <a:chOff x="1381125" y="1630363"/>
            <a:chExt cx="3635375" cy="3635375"/>
          </a:xfrm>
        </p:grpSpPr>
        <p:sp>
          <p:nvSpPr>
            <p:cNvPr id="6" name="椭圆 51">
              <a:extLst>
                <a:ext uri="{FF2B5EF4-FFF2-40B4-BE49-F238E27FC236}">
                  <a16:creationId xmlns:a16="http://schemas.microsoft.com/office/drawing/2014/main" id="{6F34DF73-7A67-44C9-969A-E7C474B64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125" y="1630363"/>
              <a:ext cx="3635375" cy="3635375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14">
              <a:extLst>
                <a:ext uri="{FF2B5EF4-FFF2-40B4-BE49-F238E27FC236}">
                  <a16:creationId xmlns:a16="http://schemas.microsoft.com/office/drawing/2014/main" id="{1393A599-3DFD-45C5-B3E3-B9C5B349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125" y="1630363"/>
              <a:ext cx="3635375" cy="3635375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15">
              <a:extLst>
                <a:ext uri="{FF2B5EF4-FFF2-40B4-BE49-F238E27FC236}">
                  <a16:creationId xmlns:a16="http://schemas.microsoft.com/office/drawing/2014/main" id="{68B91554-CE36-4F27-9EFE-3F3987050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1806575"/>
              <a:ext cx="3282950" cy="328295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635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文本框 57">
              <a:extLst>
                <a:ext uri="{FF2B5EF4-FFF2-40B4-BE49-F238E27FC236}">
                  <a16:creationId xmlns:a16="http://schemas.microsoft.com/office/drawing/2014/main" id="{C6F38F9C-0161-4A20-BD7C-932CD22A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525" y="2339975"/>
              <a:ext cx="1848583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3800" b="1" dirty="0">
                  <a:solidFill>
                    <a:srgbClr val="FDFDFD"/>
                  </a:solidFill>
                  <a:latin typeface="华文宋体" panose="02010600040101010101" pitchFamily="2" charset="-122"/>
                  <a:ea typeface="华文宋体" panose="02010600040101010101" pitchFamily="2" charset="-122"/>
                  <a:sym typeface="华文宋体" panose="02010600040101010101" pitchFamily="2" charset="-122"/>
                </a:rPr>
                <a:t>03</a:t>
              </a:r>
              <a:endParaRPr lang="zh-CN" altLang="en-US" sz="13800" b="1" dirty="0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53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A7663-FB1B-422D-AC54-79EDBA24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危化品管理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995A30-5668-469E-8E86-E0FD8D5D7D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685800" indent="-457200">
              <a:buFont typeface="Wingdings" panose="05000000000000000000" pitchFamily="2" charset="2"/>
              <a:buChar char="Ø"/>
            </a:pPr>
            <a:r>
              <a:rPr lang="zh-CN" altLang="en-US" sz="2000" dirty="0"/>
              <a:t>危化品生命周期内实施闭环管理</a:t>
            </a:r>
            <a:endParaRPr lang="en-US" altLang="zh-CN" sz="2000" dirty="0"/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</a:rPr>
              <a:t>双人双锁</a:t>
            </a:r>
            <a:endParaRPr lang="en-US" altLang="zh-CN" sz="2000" dirty="0"/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zh-CN" altLang="en-US" sz="2000" dirty="0"/>
              <a:t>危化品台账分为三级</a:t>
            </a:r>
            <a:endParaRPr lang="en-US" altLang="zh-CN" sz="2000" dirty="0"/>
          </a:p>
          <a:p>
            <a:pPr marL="571500" indent="342900">
              <a:buFont typeface="Arial" panose="020B0604020202020204" pitchFamily="34" charset="0"/>
              <a:buChar char="•"/>
            </a:pPr>
            <a:r>
              <a:rPr lang="zh-CN" altLang="en-US" sz="1600" dirty="0"/>
              <a:t>一级台账（学校或公安部门）</a:t>
            </a:r>
            <a:endParaRPr lang="en-US" altLang="zh-CN" sz="1600" dirty="0"/>
          </a:p>
          <a:p>
            <a:pPr marL="571500" indent="342900">
              <a:buFont typeface="Arial" panose="020B0604020202020204" pitchFamily="34" charset="0"/>
              <a:buChar char="•"/>
            </a:pPr>
            <a:r>
              <a:rPr lang="zh-CN" altLang="en-US" sz="1600" dirty="0"/>
              <a:t>二级台账（危化品管理人员）</a:t>
            </a:r>
            <a:endParaRPr lang="en-US" altLang="zh-CN" sz="1600" dirty="0"/>
          </a:p>
          <a:p>
            <a:pPr marL="571500" indent="342900">
              <a:buFont typeface="Arial" panose="020B0604020202020204" pitchFamily="34" charset="0"/>
              <a:buChar char="•"/>
            </a:pPr>
            <a:r>
              <a:rPr lang="zh-CN" altLang="en-US" sz="1600" dirty="0"/>
              <a:t>三级台账（危化品使用人员）</a:t>
            </a:r>
            <a:endParaRPr lang="en-US" altLang="zh-CN" sz="1600" dirty="0"/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zh-CN" altLang="en-US" sz="2000" dirty="0"/>
              <a:t>在危化品使用过程中，需要一级、二级和三级台账相符。</a:t>
            </a:r>
            <a:endParaRPr lang="en-US" altLang="zh-CN" sz="2000" dirty="0"/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zh-CN" altLang="en-US" sz="2000" dirty="0"/>
              <a:t>一般二级台账与一级台账很少不符，</a:t>
            </a:r>
            <a:r>
              <a:rPr lang="zh-CN" altLang="en-US" sz="2000" b="1" dirty="0">
                <a:solidFill>
                  <a:srgbClr val="FF0000"/>
                </a:solidFill>
              </a:rPr>
              <a:t>三级台账经常出现问题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FF0000"/>
                </a:solidFill>
              </a:rPr>
              <a:t>请大家做好三级台账使用记录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46062B-0473-4845-BB06-02043FC6E681}"/>
              </a:ext>
            </a:extLst>
          </p:cNvPr>
          <p:cNvSpPr txBox="1"/>
          <p:nvPr/>
        </p:nvSpPr>
        <p:spPr>
          <a:xfrm>
            <a:off x="681697" y="5699124"/>
            <a:ext cx="10828605" cy="534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注意：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若发现没有按规定记录取用及归还危化品的情况，将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停止一个月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的危化品取用权限。</a:t>
            </a:r>
            <a:endParaRPr lang="zh-CN" altLang="en-US" sz="2000" dirty="0">
              <a:solidFill>
                <a:srgbClr val="FF0000"/>
              </a:solidFill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04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289A0-8ABC-4CC4-9157-1D95C0D8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使用危化品注意事项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3FF5A6-1B12-4CE6-8D74-C1A0822D6E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6858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试剂标签：</a:t>
            </a:r>
            <a:endParaRPr lang="en-US" altLang="zh-CN" dirty="0"/>
          </a:p>
          <a:p>
            <a:pPr indent="457200">
              <a:lnSpc>
                <a:spcPct val="100000"/>
              </a:lnSpc>
            </a:pPr>
            <a:r>
              <a:rPr lang="zh-CN" altLang="en-US" sz="2400" dirty="0"/>
              <a:t>试剂与标签正确</a:t>
            </a:r>
            <a:endParaRPr lang="en-US" altLang="zh-CN" sz="2400" dirty="0"/>
          </a:p>
          <a:p>
            <a:pPr indent="457200">
              <a:lnSpc>
                <a:spcPct val="100000"/>
              </a:lnSpc>
            </a:pPr>
            <a:r>
              <a:rPr lang="zh-CN" altLang="en-US" sz="2400" dirty="0"/>
              <a:t>不能一瓶有多个不同的标签，贴新标签时将老的撕去</a:t>
            </a:r>
            <a:r>
              <a:rPr lang="zh-CN" altLang="en-US" dirty="0"/>
              <a:t>。</a:t>
            </a:r>
            <a:endParaRPr lang="en-US" altLang="zh-CN" dirty="0"/>
          </a:p>
          <a:p>
            <a:pPr marL="6858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放置危化品的烧杯、烧瓶不得无盖放置。</a:t>
            </a:r>
            <a:endParaRPr lang="en-US" altLang="zh-CN" dirty="0"/>
          </a:p>
          <a:p>
            <a:pPr marL="6858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易燃易爆易挥发的药品如需放冰箱，请放防爆冰箱中；不能放置在普通冰箱中。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352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680A9-D769-40AD-97FD-6764A546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危化品分类存放要求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B851C29-21BD-4E1B-B98D-4E5B7D065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36875"/>
              </p:ext>
            </p:extLst>
          </p:nvPr>
        </p:nvGraphicFramePr>
        <p:xfrm>
          <a:off x="416170" y="1135430"/>
          <a:ext cx="11359661" cy="558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317">
                  <a:extLst>
                    <a:ext uri="{9D8B030D-6E8A-4147-A177-3AD203B41FA5}">
                      <a16:colId xmlns:a16="http://schemas.microsoft.com/office/drawing/2014/main" val="2075187262"/>
                    </a:ext>
                  </a:extLst>
                </a:gridCol>
                <a:gridCol w="8125128">
                  <a:extLst>
                    <a:ext uri="{9D8B030D-6E8A-4147-A177-3AD203B41FA5}">
                      <a16:colId xmlns:a16="http://schemas.microsoft.com/office/drawing/2014/main" val="4029344640"/>
                    </a:ext>
                  </a:extLst>
                </a:gridCol>
                <a:gridCol w="1476216">
                  <a:extLst>
                    <a:ext uri="{9D8B030D-6E8A-4147-A177-3AD203B41FA5}">
                      <a16:colId xmlns:a16="http://schemas.microsoft.com/office/drawing/2014/main" val="2433925027"/>
                    </a:ext>
                  </a:extLst>
                </a:gridCol>
              </a:tblGrid>
              <a:tr h="3217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/>
                        <a:t>分类</a:t>
                      </a:r>
                    </a:p>
                  </a:txBody>
                  <a:tcPr marL="78114" marR="78114" marT="39057" marB="39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/>
                        <a:t>管制类别</a:t>
                      </a:r>
                    </a:p>
                  </a:txBody>
                  <a:tcPr marL="78114" marR="78114" marT="39057" marB="39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/>
                        <a:t>存放要求</a:t>
                      </a:r>
                    </a:p>
                  </a:txBody>
                  <a:tcPr marL="78114" marR="78114" marT="39057" marB="39057" anchor="ctr"/>
                </a:tc>
                <a:extLst>
                  <a:ext uri="{0D108BD9-81ED-4DB2-BD59-A6C34878D82A}">
                    <a16:rowId xmlns:a16="http://schemas.microsoft.com/office/drawing/2014/main" val="1847750611"/>
                  </a:ext>
                </a:extLst>
              </a:tr>
              <a:tr h="4526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/>
                        <a:t>第一类</a:t>
                      </a:r>
                      <a:endParaRPr lang="en-US" altLang="zh-CN" sz="1300" b="1" dirty="0"/>
                    </a:p>
                    <a:p>
                      <a:pPr algn="ctr"/>
                      <a:r>
                        <a:rPr lang="zh-CN" altLang="en-US" sz="1300" dirty="0"/>
                        <a:t>酸、腐蚀品</a:t>
                      </a:r>
                    </a:p>
                  </a:txBody>
                  <a:tcPr marL="78114" marR="78114" marT="39057" marB="390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1.</a:t>
                      </a:r>
                      <a:r>
                        <a:rPr lang="zh-CN" altLang="en-US" sz="1200" dirty="0"/>
                        <a:t>易制毒品：盐酸、硫酸、苯乙酸、醋酸酐、溴素</a:t>
                      </a:r>
                    </a:p>
                    <a:p>
                      <a:pPr algn="l"/>
                      <a:r>
                        <a:rPr lang="en-US" altLang="zh-CN" sz="1200" dirty="0"/>
                        <a:t>2.</a:t>
                      </a:r>
                      <a:r>
                        <a:rPr lang="zh-CN" altLang="en-US" sz="1200" dirty="0"/>
                        <a:t>易制爆品：硝酸、发烟硝酸、高氯酸、过（氧）乙酸</a:t>
                      </a:r>
                    </a:p>
                  </a:txBody>
                  <a:tcPr marL="78114" marR="78114" marT="39057" marB="39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有防泄露托盘，有通风</a:t>
                      </a:r>
                      <a:endParaRPr lang="zh-CN" altLang="en-US" sz="1200" dirty="0"/>
                    </a:p>
                  </a:txBody>
                  <a:tcPr marL="78114" marR="78114" marT="39057" marB="39057" anchor="ctr"/>
                </a:tc>
                <a:extLst>
                  <a:ext uri="{0D108BD9-81ED-4DB2-BD59-A6C34878D82A}">
                    <a16:rowId xmlns:a16="http://schemas.microsoft.com/office/drawing/2014/main" val="167387489"/>
                  </a:ext>
                </a:extLst>
              </a:tr>
              <a:tr h="19561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第二类</a:t>
                      </a:r>
                    </a:p>
                    <a:p>
                      <a:pPr algn="ctr"/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氧化剂、无机盐</a:t>
                      </a:r>
                      <a:endParaRPr lang="zh-CN" altLang="en-US" sz="1300" dirty="0"/>
                    </a:p>
                  </a:txBody>
                  <a:tcPr marL="78114" marR="78114" marT="39057" marB="390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易制毒品：高锰酸钾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易制爆品：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硝酸盐类：硝酸钠、硝酸钾、硝酸铯、硝酸镁、硝酸钙、硝酸锶、硝酸钡、硝酸镍、硝酸银、硝酸锌、硝酸铅；</a:t>
                      </a:r>
                    </a:p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氯酸盐类：氯酸钠（含溶液）、氯酸钾（含溶液）</a:t>
                      </a:r>
                    </a:p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高（过）氯酸盐类：高（过）氯酸锂、高（过）氯酸钠、高（过）氯酸钾</a:t>
                      </a:r>
                    </a:p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重铬酸盐类：重铬酸锂、重铬酸钠、重铬酸钾、重铬酸铵</a:t>
                      </a:r>
                    </a:p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高锰酸盐类：高锰酸钾、高锰酸钠</a:t>
                      </a:r>
                    </a:p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无机过氧化物：过氧化氢、过氢化钠、过氧化钾、过氧化镁、过氧化钙、过氧化锶、过氧化钡、过氧化锌、超氧化钠、超氧化钾</a:t>
                      </a:r>
                    </a:p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有机物类：过物化二异丙苯、过氧化氢苯甲酰、过氯化脲、硝酸胍</a:t>
                      </a:r>
                      <a:endParaRPr lang="zh-CN" altLang="en-US" sz="1200" dirty="0"/>
                    </a:p>
                  </a:txBody>
                  <a:tcPr marL="78114" marR="78114" marT="39057" marB="39057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78114" marR="78114" marT="39057" marB="39057" anchor="ctr"/>
                </a:tc>
                <a:extLst>
                  <a:ext uri="{0D108BD9-81ED-4DB2-BD59-A6C34878D82A}">
                    <a16:rowId xmlns:a16="http://schemas.microsoft.com/office/drawing/2014/main" val="3916024152"/>
                  </a:ext>
                </a:extLst>
              </a:tr>
              <a:tr h="14420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/>
                        <a:t>第三类</a:t>
                      </a:r>
                    </a:p>
                    <a:p>
                      <a:pPr algn="ctr"/>
                      <a:r>
                        <a:rPr lang="zh-CN" altLang="en-US" sz="1300" dirty="0"/>
                        <a:t>有机试剂、还原剂</a:t>
                      </a:r>
                    </a:p>
                  </a:txBody>
                  <a:tcPr marL="78114" marR="78114" marT="39057" marB="390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易制毒品：</a:t>
                      </a:r>
                    </a:p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第二类：三氯甲烷、乙醚、哌啶、乙基苯基酮及前述所列物质可能存在的盐类；第三类：甲苯、丙酮、甲基乙基酮</a:t>
                      </a:r>
                    </a:p>
                    <a:p>
                      <a:pPr algn="l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易制爆品：</a:t>
                      </a:r>
                    </a:p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有机液体类：硝基甲烷、硝基乙烷、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乙二胺、一甲胺溶液、水合肼；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有机固体类：六亚甲基四胺、一甲胺、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二硝基甲苯、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二硝基甲苯、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二硝基萘、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二硝基萘、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二硝基苯酚（含水≥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）、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二硝基苯酚（含水≥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）、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二硝基苯酚（含水≥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）、季戊四酵（四羟甲基甲烷）</a:t>
                      </a:r>
                      <a:endParaRPr lang="zh-CN" altLang="en-US" sz="1200" dirty="0"/>
                    </a:p>
                  </a:txBody>
                  <a:tcPr marL="78114" marR="78114" marT="39057" marB="3905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有通风</a:t>
                      </a:r>
                      <a:endParaRPr lang="zh-CN" altLang="en-US" sz="1200" dirty="0"/>
                    </a:p>
                    <a:p>
                      <a:pPr algn="ctr"/>
                      <a:endParaRPr lang="zh-CN" altLang="en-US" sz="1200" dirty="0"/>
                    </a:p>
                  </a:txBody>
                  <a:tcPr marL="78114" marR="78114" marT="39057" marB="39057" anchor="ctr"/>
                </a:tc>
                <a:extLst>
                  <a:ext uri="{0D108BD9-81ED-4DB2-BD59-A6C34878D82A}">
                    <a16:rowId xmlns:a16="http://schemas.microsoft.com/office/drawing/2014/main" val="4257746780"/>
                  </a:ext>
                </a:extLst>
              </a:tr>
              <a:tr h="5980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第四类</a:t>
                      </a:r>
                    </a:p>
                    <a:p>
                      <a:pPr algn="ctr"/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活泼金属等</a:t>
                      </a:r>
                      <a:endParaRPr lang="zh-CN" altLang="en-US" sz="1300" dirty="0"/>
                    </a:p>
                  </a:txBody>
                  <a:tcPr marL="78114" marR="78114" marT="39057" marB="390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易制爆品（遇水爆炸或燃烧、易燃固体）</a:t>
                      </a:r>
                    </a:p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锂、钠、钾、镁、镁铝粉、铝粉、硅铝、硅铝粉、锌灰、锌粉、锌尘、镐、镐</a:t>
                      </a:r>
                    </a:p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硫磺、硼氢化锂、硼氢化钠、硼氢化钾</a:t>
                      </a:r>
                      <a:endParaRPr lang="zh-CN" altLang="en-US" sz="1200" dirty="0"/>
                    </a:p>
                  </a:txBody>
                  <a:tcPr marL="78114" marR="78114" marT="39057" marB="39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隔水隔热隔氧</a:t>
                      </a:r>
                      <a:endParaRPr lang="zh-CN" altLang="en-US" sz="1200" dirty="0"/>
                    </a:p>
                  </a:txBody>
                  <a:tcPr marL="78114" marR="78114" marT="39057" marB="39057" anchor="ctr"/>
                </a:tc>
                <a:extLst>
                  <a:ext uri="{0D108BD9-81ED-4DB2-BD59-A6C34878D82A}">
                    <a16:rowId xmlns:a16="http://schemas.microsoft.com/office/drawing/2014/main" val="1060763712"/>
                  </a:ext>
                </a:extLst>
              </a:tr>
              <a:tr h="7502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第五类</a:t>
                      </a:r>
                    </a:p>
                    <a:p>
                      <a:pPr algn="ctr"/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爆炸品</a:t>
                      </a:r>
                      <a:endParaRPr lang="zh-CN" altLang="en-US" sz="1300" dirty="0"/>
                    </a:p>
                  </a:txBody>
                  <a:tcPr marL="78114" marR="78114" marT="39057" marB="3905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爆炸品：硝酸铵、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一三硝基甲苯（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TNT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）、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三硝基苯酚（苦味酸）、季戊四醇四硝酸酯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易制爆品名录中的爆炸品：氯酸铵、高（过）氯酸铵、二硝基苯酚（溶液）、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二硝基苯酚钠、硝化纤维素，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二硝基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-2-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氨基苯酚钠（苦氨酸钠）</a:t>
                      </a:r>
                      <a:endParaRPr lang="zh-CN" altLang="en-US" sz="1200" dirty="0"/>
                    </a:p>
                  </a:txBody>
                  <a:tcPr marL="78114" marR="78114" marT="39057" marB="39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双人双锁</a:t>
                      </a:r>
                      <a:endParaRPr lang="zh-CN" altLang="en-US" sz="1200" dirty="0"/>
                    </a:p>
                  </a:txBody>
                  <a:tcPr marL="78114" marR="78114" marT="39057" marB="39057" anchor="ctr"/>
                </a:tc>
                <a:extLst>
                  <a:ext uri="{0D108BD9-81ED-4DB2-BD59-A6C34878D82A}">
                    <a16:rowId xmlns:a16="http://schemas.microsoft.com/office/drawing/2014/main" val="2927861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49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289A0-8ABC-4CC4-9157-1D95C0D8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危化品三级台账记录模板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AC30E62-5E5C-4A20-BA87-E6661E82B9C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0" y="989452"/>
            <a:ext cx="10158772" cy="5895003"/>
          </a:xfrm>
        </p:spPr>
      </p:pic>
    </p:spTree>
    <p:extLst>
      <p:ext uri="{BB962C8B-B14F-4D97-AF65-F5344CB8AC3E}">
        <p14:creationId xmlns:p14="http://schemas.microsoft.com/office/powerpoint/2010/main" val="305404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B027B39E-E3F6-4E21-BB50-AF91E8747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944" y="565943"/>
            <a:ext cx="5726112" cy="5726113"/>
          </a:xfrm>
          <a:prstGeom prst="ellipse">
            <a:avLst/>
          </a:prstGeom>
          <a:solidFill>
            <a:srgbClr val="DEA9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椭圆 10">
            <a:extLst>
              <a:ext uri="{FF2B5EF4-FFF2-40B4-BE49-F238E27FC236}">
                <a16:creationId xmlns:a16="http://schemas.microsoft.com/office/drawing/2014/main" id="{262B0317-C509-4397-B84F-851A7DBE9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644" y="705643"/>
            <a:ext cx="5446712" cy="5446713"/>
          </a:xfrm>
          <a:prstGeom prst="ellipse">
            <a:avLst/>
          </a:prstGeom>
          <a:noFill/>
          <a:ln w="88900">
            <a:solidFill>
              <a:srgbClr val="D0EA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25">
            <a:extLst>
              <a:ext uri="{FF2B5EF4-FFF2-40B4-BE49-F238E27FC236}">
                <a16:creationId xmlns:a16="http://schemas.microsoft.com/office/drawing/2014/main" id="{80C056BF-B317-401A-BD84-856E340E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73843"/>
            <a:ext cx="6311900" cy="6310313"/>
          </a:xfrm>
          <a:prstGeom prst="ellipse">
            <a:avLst/>
          </a:prstGeom>
          <a:noFill/>
          <a:ln w="6350">
            <a:solidFill>
              <a:srgbClr val="FFFFFF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26">
            <a:extLst>
              <a:ext uri="{FF2B5EF4-FFF2-40B4-BE49-F238E27FC236}">
                <a16:creationId xmlns:a16="http://schemas.microsoft.com/office/drawing/2014/main" id="{D857E4CA-0D36-466D-A619-1F902C520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319" y="-24607"/>
            <a:ext cx="6837363" cy="6837363"/>
          </a:xfrm>
          <a:prstGeom prst="ellipse">
            <a:avLst/>
          </a:prstGeom>
          <a:noFill/>
          <a:ln w="6350">
            <a:solidFill>
              <a:srgbClr val="FFFFFF">
                <a:alpha val="3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27">
            <a:extLst>
              <a:ext uri="{FF2B5EF4-FFF2-40B4-BE49-F238E27FC236}">
                <a16:creationId xmlns:a16="http://schemas.microsoft.com/office/drawing/2014/main" id="{1E94D746-BA75-4FD8-8140-3920F8B75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207" y="-931070"/>
            <a:ext cx="8637587" cy="8637588"/>
          </a:xfrm>
          <a:prstGeom prst="ellipse">
            <a:avLst/>
          </a:prstGeom>
          <a:noFill/>
          <a:ln w="6350">
            <a:solidFill>
              <a:srgbClr val="FFFFFF">
                <a:alpha val="2901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CA8FB7C-EBEC-4BEE-89E8-8FE5647B256E}"/>
              </a:ext>
            </a:extLst>
          </p:cNvPr>
          <p:cNvGrpSpPr/>
          <p:nvPr/>
        </p:nvGrpSpPr>
        <p:grpSpPr>
          <a:xfrm>
            <a:off x="4630695" y="2457573"/>
            <a:ext cx="2930610" cy="1942854"/>
            <a:chOff x="4632991" y="2378411"/>
            <a:chExt cx="2930610" cy="1942854"/>
          </a:xfrm>
        </p:grpSpPr>
        <p:sp>
          <p:nvSpPr>
            <p:cNvPr id="9" name="文本框 13">
              <a:extLst>
                <a:ext uri="{FF2B5EF4-FFF2-40B4-BE49-F238E27FC236}">
                  <a16:creationId xmlns:a16="http://schemas.microsoft.com/office/drawing/2014/main" id="{DC0B8FD3-CD0E-4961-BFAC-C9D710CE7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991" y="2378411"/>
              <a:ext cx="293061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 sz="6000" b="1" dirty="0">
                  <a:latin typeface="华文宋体" panose="02010600040101010101" pitchFamily="2" charset="-122"/>
                  <a:ea typeface="华文宋体" panose="02010600040101010101" pitchFamily="2" charset="-122"/>
                  <a:sym typeface="华文宋体" panose="02010600040101010101" pitchFamily="2" charset="-122"/>
                </a:rPr>
                <a:t>THANK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846AF8C-24FA-44C5-9CFE-BA1A897711AF}"/>
                </a:ext>
              </a:extLst>
            </p:cNvPr>
            <p:cNvSpPr txBox="1"/>
            <p:nvPr/>
          </p:nvSpPr>
          <p:spPr>
            <a:xfrm>
              <a:off x="5178120" y="3305602"/>
              <a:ext cx="183575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6000" b="1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8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>
            <a:extLst>
              <a:ext uri="{FF2B5EF4-FFF2-40B4-BE49-F238E27FC236}">
                <a16:creationId xmlns:a16="http://schemas.microsoft.com/office/drawing/2014/main" id="{21FB17F6-A401-4295-83FD-B01D9B59B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635000"/>
            <a:ext cx="7772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  <a:sym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l">
              <a:defRPr/>
            </a:pPr>
            <a:r>
              <a:rPr lang="zh-CN" altLang="en-US" sz="5400" b="1" kern="0" dirty="0">
                <a:solidFill>
                  <a:srgbClr val="11111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内容：</a:t>
            </a:r>
            <a:endParaRPr lang="zh-CN" altLang="en-US" sz="5400" b="1" kern="0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E59044FB-B2C8-4C8C-BB38-874D2FBBC19F}"/>
              </a:ext>
            </a:extLst>
          </p:cNvPr>
          <p:cNvGrpSpPr>
            <a:grpSpLocks/>
          </p:cNvGrpSpPr>
          <p:nvPr/>
        </p:nvGrpSpPr>
        <p:grpSpPr bwMode="auto">
          <a:xfrm>
            <a:off x="3329385" y="3395663"/>
            <a:ext cx="6029325" cy="769938"/>
            <a:chOff x="1170" y="1118"/>
            <a:chExt cx="3798" cy="485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6FF8C067-D0A1-4D5D-B021-F6106F5722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77" y="1148"/>
              <a:ext cx="3591" cy="425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A308502-0DC3-40F3-A756-8267FA01F1E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70" y="1139"/>
              <a:ext cx="820" cy="443"/>
            </a:xfrm>
            <a:custGeom>
              <a:avLst/>
              <a:gdLst>
                <a:gd name="T0" fmla="*/ 1 w 1334"/>
                <a:gd name="T1" fmla="*/ 0 h 491"/>
                <a:gd name="T2" fmla="*/ 0 w 1334"/>
                <a:gd name="T3" fmla="*/ 361 h 491"/>
                <a:gd name="T4" fmla="*/ 202 w 1334"/>
                <a:gd name="T5" fmla="*/ 361 h 491"/>
                <a:gd name="T6" fmla="*/ 310 w 1334"/>
                <a:gd name="T7" fmla="*/ 0 h 491"/>
                <a:gd name="T8" fmla="*/ 1 w 133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4" h="491">
                  <a:moveTo>
                    <a:pt x="2" y="0"/>
                  </a:moveTo>
                  <a:lnTo>
                    <a:pt x="0" y="491"/>
                  </a:lnTo>
                  <a:lnTo>
                    <a:pt x="872" y="491"/>
                  </a:lnTo>
                  <a:lnTo>
                    <a:pt x="1334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1F497D"/>
                </a:gs>
                <a:gs pos="100000">
                  <a:srgbClr val="C050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  <p:sp>
          <p:nvSpPr>
            <p:cNvPr id="22" name="Text Box 6">
              <a:extLst>
                <a:ext uri="{FF2B5EF4-FFF2-40B4-BE49-F238E27FC236}">
                  <a16:creationId xmlns:a16="http://schemas.microsoft.com/office/drawing/2014/main" id="{A8CAC023-4C1C-4561-A06E-01AB8E9AF0F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43" y="1118"/>
              <a:ext cx="472" cy="485"/>
            </a:xfrm>
            <a:prstGeom prst="rect">
              <a:avLst/>
            </a:prstGeom>
            <a:noFill/>
            <a:ln>
              <a:noFill/>
            </a:ln>
            <a:effectLst>
              <a:outerShdw dist="85194" dir="1593903" algn="ctr" rotWithShape="0">
                <a:srgbClr val="11425C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二</a:t>
              </a:r>
              <a:endParaRPr kumimoji="0" lang="zh-CN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DB69F870-9AC6-4B0A-9A62-90D9DBE0C90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90" y="1177"/>
              <a:ext cx="244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  <a:sym typeface="Calibri" panose="020F0502020204030204" pitchFamily="34" charset="0"/>
                </a:rPr>
                <a:t>危化品的使用及管理</a:t>
              </a:r>
              <a:endParaRPr kumimoji="0" lang="zh-CN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4" name="Group 3">
            <a:extLst>
              <a:ext uri="{FF2B5EF4-FFF2-40B4-BE49-F238E27FC236}">
                <a16:creationId xmlns:a16="http://schemas.microsoft.com/office/drawing/2014/main" id="{D56427B8-59EE-4458-8228-00173F06639D}"/>
              </a:ext>
            </a:extLst>
          </p:cNvPr>
          <p:cNvGrpSpPr>
            <a:grpSpLocks/>
          </p:cNvGrpSpPr>
          <p:nvPr/>
        </p:nvGrpSpPr>
        <p:grpSpPr bwMode="auto">
          <a:xfrm>
            <a:off x="3329385" y="4827588"/>
            <a:ext cx="6029325" cy="769938"/>
            <a:chOff x="1170" y="1118"/>
            <a:chExt cx="3798" cy="485"/>
          </a:xfrm>
        </p:grpSpPr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7F0F6FA1-09C5-42D5-88D5-2CF86F2B8C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77" y="1148"/>
              <a:ext cx="3591" cy="425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8F979B03-81A0-45FB-A8F7-E314C2C5A54B}"/>
                </a:ext>
              </a:extLst>
            </p:cNvPr>
            <p:cNvSpPr>
              <a:spLocks/>
            </p:cNvSpPr>
            <p:nvPr/>
          </p:nvSpPr>
          <p:spPr bwMode="gray">
            <a:xfrm>
              <a:off x="1170" y="1139"/>
              <a:ext cx="820" cy="443"/>
            </a:xfrm>
            <a:custGeom>
              <a:avLst/>
              <a:gdLst>
                <a:gd name="T0" fmla="*/ 1 w 1334"/>
                <a:gd name="T1" fmla="*/ 0 h 491"/>
                <a:gd name="T2" fmla="*/ 0 w 1334"/>
                <a:gd name="T3" fmla="*/ 361 h 491"/>
                <a:gd name="T4" fmla="*/ 202 w 1334"/>
                <a:gd name="T5" fmla="*/ 361 h 491"/>
                <a:gd name="T6" fmla="*/ 310 w 1334"/>
                <a:gd name="T7" fmla="*/ 0 h 491"/>
                <a:gd name="T8" fmla="*/ 1 w 133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4" h="491">
                  <a:moveTo>
                    <a:pt x="2" y="0"/>
                  </a:moveTo>
                  <a:lnTo>
                    <a:pt x="0" y="491"/>
                  </a:lnTo>
                  <a:lnTo>
                    <a:pt x="872" y="491"/>
                  </a:lnTo>
                  <a:lnTo>
                    <a:pt x="1334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1F497D"/>
                </a:gs>
                <a:gs pos="100000">
                  <a:srgbClr val="C050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79ECACEF-F9FA-4F89-83CA-36BBD9273AB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17" y="1118"/>
              <a:ext cx="472" cy="485"/>
            </a:xfrm>
            <a:prstGeom prst="rect">
              <a:avLst/>
            </a:prstGeom>
            <a:noFill/>
            <a:ln>
              <a:noFill/>
            </a:ln>
            <a:effectLst>
              <a:outerShdw dist="85194" dir="1593903" algn="ctr" rotWithShape="0">
                <a:srgbClr val="11425C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三</a:t>
              </a:r>
              <a:endParaRPr kumimoji="0" lang="zh-CN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Text Box 7">
              <a:extLst>
                <a:ext uri="{FF2B5EF4-FFF2-40B4-BE49-F238E27FC236}">
                  <a16:creationId xmlns:a16="http://schemas.microsoft.com/office/drawing/2014/main" id="{CFDA577C-4E1E-4C65-BE14-FB7A40F22D6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30" y="1177"/>
              <a:ext cx="244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  <a:sym typeface="Calibri" panose="020F0502020204030204" pitchFamily="34" charset="0"/>
                </a:rPr>
                <a:t>对实验室人员的要求</a:t>
              </a:r>
              <a:endParaRPr kumimoji="0" lang="zh-CN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id="{886E9BFF-E771-4871-8787-A3DA89614D1A}"/>
              </a:ext>
            </a:extLst>
          </p:cNvPr>
          <p:cNvGrpSpPr>
            <a:grpSpLocks/>
          </p:cNvGrpSpPr>
          <p:nvPr/>
        </p:nvGrpSpPr>
        <p:grpSpPr bwMode="auto">
          <a:xfrm>
            <a:off x="3329385" y="1952624"/>
            <a:ext cx="6029325" cy="769936"/>
            <a:chOff x="1170" y="1111"/>
            <a:chExt cx="3798" cy="485"/>
          </a:xfrm>
        </p:grpSpPr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626109AA-5B4A-4132-9B7A-8AE3872A59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77" y="1141"/>
              <a:ext cx="3591" cy="425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70BB382B-F3ED-4655-8459-83759DECE9B9}"/>
                </a:ext>
              </a:extLst>
            </p:cNvPr>
            <p:cNvSpPr>
              <a:spLocks/>
            </p:cNvSpPr>
            <p:nvPr/>
          </p:nvSpPr>
          <p:spPr bwMode="gray">
            <a:xfrm>
              <a:off x="1170" y="1132"/>
              <a:ext cx="820" cy="443"/>
            </a:xfrm>
            <a:custGeom>
              <a:avLst/>
              <a:gdLst>
                <a:gd name="T0" fmla="*/ 1 w 1334"/>
                <a:gd name="T1" fmla="*/ 0 h 491"/>
                <a:gd name="T2" fmla="*/ 0 w 1334"/>
                <a:gd name="T3" fmla="*/ 361 h 491"/>
                <a:gd name="T4" fmla="*/ 202 w 1334"/>
                <a:gd name="T5" fmla="*/ 361 h 491"/>
                <a:gd name="T6" fmla="*/ 310 w 1334"/>
                <a:gd name="T7" fmla="*/ 0 h 491"/>
                <a:gd name="T8" fmla="*/ 1 w 133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4" h="491">
                  <a:moveTo>
                    <a:pt x="2" y="0"/>
                  </a:moveTo>
                  <a:lnTo>
                    <a:pt x="0" y="491"/>
                  </a:lnTo>
                  <a:lnTo>
                    <a:pt x="872" y="491"/>
                  </a:lnTo>
                  <a:lnTo>
                    <a:pt x="1334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1F497D"/>
                </a:gs>
                <a:gs pos="100000">
                  <a:srgbClr val="C050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3D5773F2-DF54-4200-A167-CF22A575921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43" y="1111"/>
              <a:ext cx="472" cy="485"/>
            </a:xfrm>
            <a:prstGeom prst="rect">
              <a:avLst/>
            </a:prstGeom>
            <a:noFill/>
            <a:ln>
              <a:noFill/>
            </a:ln>
            <a:effectLst>
              <a:outerShdw dist="85194" dir="1593903" algn="ctr" rotWithShape="0">
                <a:srgbClr val="11425C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一</a:t>
              </a:r>
              <a:endParaRPr kumimoji="0" lang="zh-CN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48228504-3E84-4025-AE7D-EE374B26B65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90" y="1170"/>
              <a:ext cx="14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  <a:sym typeface="Calibri" panose="020F0502020204030204" pitchFamily="34" charset="0"/>
                </a:rPr>
                <a:t>危化品简介</a:t>
              </a:r>
              <a:endParaRPr kumimoji="0" lang="zh-CN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49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C0B68507-501D-4013-A688-C81A9D1BA95A}"/>
              </a:ext>
            </a:extLst>
          </p:cNvPr>
          <p:cNvGrpSpPr/>
          <p:nvPr/>
        </p:nvGrpSpPr>
        <p:grpSpPr>
          <a:xfrm>
            <a:off x="5754687" y="3091813"/>
            <a:ext cx="4338638" cy="923330"/>
            <a:chOff x="6619874" y="3356571"/>
            <a:chExt cx="4338638" cy="923330"/>
          </a:xfrm>
        </p:grpSpPr>
        <p:sp>
          <p:nvSpPr>
            <p:cNvPr id="9" name="文本框 54">
              <a:extLst>
                <a:ext uri="{FF2B5EF4-FFF2-40B4-BE49-F238E27FC236}">
                  <a16:creationId xmlns:a16="http://schemas.microsoft.com/office/drawing/2014/main" id="{320260D0-62D7-44DD-BEE6-E310D212D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74" y="3356571"/>
              <a:ext cx="43386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5400" b="1" kern="0" dirty="0">
                  <a:solidFill>
                    <a:srgbClr val="000000"/>
                  </a:solidFill>
                  <a:latin typeface="华文宋体" panose="02010600040101010101" pitchFamily="2" charset="-122"/>
                  <a:sym typeface="Calibri" panose="020F0502020204030204" pitchFamily="34" charset="0"/>
                </a:rPr>
                <a:t>危化品简介</a:t>
              </a:r>
              <a:endParaRPr lang="zh-CN" altLang="zh-CN" sz="5400" b="1" kern="0" dirty="0">
                <a:solidFill>
                  <a:srgbClr val="000000"/>
                </a:solidFill>
                <a:latin typeface="华文宋体" panose="0201060004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1" name="直接连接符 56">
              <a:extLst>
                <a:ext uri="{FF2B5EF4-FFF2-40B4-BE49-F238E27FC236}">
                  <a16:creationId xmlns:a16="http://schemas.microsoft.com/office/drawing/2014/main" id="{1FA7B782-1B01-4FDA-B9F2-1756E247CC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886031" y="2207420"/>
              <a:ext cx="0" cy="4144962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34EC283-8B3F-4AC8-BC23-EB9ABBAF8728}"/>
              </a:ext>
            </a:extLst>
          </p:cNvPr>
          <p:cNvGrpSpPr/>
          <p:nvPr/>
        </p:nvGrpSpPr>
        <p:grpSpPr>
          <a:xfrm>
            <a:off x="1381125" y="1630363"/>
            <a:ext cx="3635375" cy="3635375"/>
            <a:chOff x="1381125" y="1630363"/>
            <a:chExt cx="3635375" cy="3635375"/>
          </a:xfrm>
        </p:grpSpPr>
        <p:sp>
          <p:nvSpPr>
            <p:cNvPr id="24" name="椭圆 51">
              <a:extLst>
                <a:ext uri="{FF2B5EF4-FFF2-40B4-BE49-F238E27FC236}">
                  <a16:creationId xmlns:a16="http://schemas.microsoft.com/office/drawing/2014/main" id="{C583E431-CAF6-448F-8CC9-D3145C862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125" y="1630363"/>
              <a:ext cx="3635375" cy="3635375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14">
              <a:extLst>
                <a:ext uri="{FF2B5EF4-FFF2-40B4-BE49-F238E27FC236}">
                  <a16:creationId xmlns:a16="http://schemas.microsoft.com/office/drawing/2014/main" id="{7B21F9A4-1233-42BE-928D-F752B88BF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125" y="1630363"/>
              <a:ext cx="3635375" cy="3635375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椭圆 15">
              <a:extLst>
                <a:ext uri="{FF2B5EF4-FFF2-40B4-BE49-F238E27FC236}">
                  <a16:creationId xmlns:a16="http://schemas.microsoft.com/office/drawing/2014/main" id="{47B1DEF9-6647-4949-ABFD-4390A95AB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1806575"/>
              <a:ext cx="3282950" cy="328295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635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文本框 57">
              <a:extLst>
                <a:ext uri="{FF2B5EF4-FFF2-40B4-BE49-F238E27FC236}">
                  <a16:creationId xmlns:a16="http://schemas.microsoft.com/office/drawing/2014/main" id="{0E5E0420-0C0C-4E8E-89DC-554DE2C74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525" y="2339975"/>
              <a:ext cx="1848583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3800" b="1" dirty="0">
                  <a:solidFill>
                    <a:srgbClr val="FDFDFD"/>
                  </a:solidFill>
                  <a:latin typeface="华文宋体" panose="02010600040101010101" pitchFamily="2" charset="-122"/>
                  <a:ea typeface="华文宋体" panose="02010600040101010101" pitchFamily="2" charset="-122"/>
                  <a:sym typeface="华文宋体" panose="02010600040101010101" pitchFamily="2" charset="-122"/>
                </a:rPr>
                <a:t>01</a:t>
              </a:r>
              <a:endParaRPr lang="zh-CN" altLang="en-US" sz="13800" b="1" dirty="0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23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32CAA-62F1-42F8-98FE-31500354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危化品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84BF0A-2077-4495-B890-727829E1F5D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B34F62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概述：</a:t>
            </a:r>
            <a:endParaRPr lang="en-US" altLang="zh-CN" b="1" dirty="0">
              <a:solidFill>
                <a:srgbClr val="B34F62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具有</a:t>
            </a:r>
            <a:r>
              <a:rPr lang="zh-CN" altLang="en-US" sz="2400" b="1" dirty="0">
                <a:solidFill>
                  <a:srgbClr val="FF0000"/>
                </a:solidFill>
              </a:rPr>
              <a:t>毒害</a:t>
            </a:r>
            <a:r>
              <a:rPr lang="zh-CN" altLang="en-US" sz="2400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腐蚀</a:t>
            </a:r>
            <a:r>
              <a:rPr lang="zh-CN" altLang="en-US" sz="2400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爆炸</a:t>
            </a:r>
            <a:r>
              <a:rPr lang="zh-CN" altLang="en-US" sz="2400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助燃</a:t>
            </a:r>
            <a:r>
              <a:rPr lang="zh-CN" altLang="en-US" sz="2400" dirty="0"/>
              <a:t>等性质，对</a:t>
            </a:r>
            <a:r>
              <a:rPr lang="zh-CN" altLang="en-US" sz="2400" b="1" dirty="0">
                <a:solidFill>
                  <a:srgbClr val="FF0000"/>
                </a:solidFill>
              </a:rPr>
              <a:t>人体</a:t>
            </a:r>
            <a:r>
              <a:rPr lang="zh-CN" altLang="en-US" sz="2400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设施</a:t>
            </a:r>
            <a:r>
              <a:rPr lang="zh-CN" altLang="en-US" sz="2400" dirty="0"/>
              <a:t>和</a:t>
            </a:r>
            <a:r>
              <a:rPr lang="zh-CN" altLang="en-US" sz="2400" b="1" dirty="0">
                <a:solidFill>
                  <a:srgbClr val="FF0000"/>
                </a:solidFill>
              </a:rPr>
              <a:t>环境</a:t>
            </a:r>
            <a:r>
              <a:rPr lang="zh-CN" altLang="en-US" sz="2400" dirty="0"/>
              <a:t>具有危害的剧毒化学品和其他化学品。</a:t>
            </a:r>
            <a:endParaRPr lang="en-US" altLang="zh-CN" sz="2400" dirty="0"/>
          </a:p>
          <a:p>
            <a:pPr marL="971550" lvl="1" indent="-285750" algn="r">
              <a:buFont typeface="Wingdings" panose="05000000000000000000" pitchFamily="2" charset="2"/>
              <a:buChar char="Ø"/>
            </a:pPr>
            <a:r>
              <a:rPr lang="en-US" altLang="zh-CN" sz="1800" dirty="0"/>
              <a:t>——《</a:t>
            </a:r>
            <a:r>
              <a:rPr lang="zh-CN" altLang="en-US" sz="1800" dirty="0"/>
              <a:t>危险化学品安全管理条例</a:t>
            </a:r>
            <a:r>
              <a:rPr lang="en-US" altLang="zh-CN" sz="1800" dirty="0"/>
              <a:t>》</a:t>
            </a:r>
            <a:r>
              <a:rPr lang="zh-CN" altLang="en-US" sz="1800" dirty="0"/>
              <a:t>（国务院令第</a:t>
            </a:r>
            <a:r>
              <a:rPr lang="en-US" altLang="zh-CN" sz="1800" dirty="0"/>
              <a:t>591</a:t>
            </a:r>
            <a:r>
              <a:rPr lang="zh-CN" altLang="en-US" sz="1800" dirty="0"/>
              <a:t>号）</a:t>
            </a:r>
            <a:endParaRPr lang="en-US" altLang="zh-CN" sz="1800" dirty="0"/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《</a:t>
            </a:r>
            <a:r>
              <a:rPr lang="zh-CN" altLang="en-US" sz="2400" dirty="0"/>
              <a:t>危险化学品目录（</a:t>
            </a:r>
            <a:r>
              <a:rPr lang="en-US" altLang="zh-CN" sz="2400" dirty="0"/>
              <a:t>2018</a:t>
            </a:r>
            <a:r>
              <a:rPr lang="zh-CN" altLang="en-US" sz="2400" dirty="0"/>
              <a:t>版）</a:t>
            </a:r>
            <a:r>
              <a:rPr lang="en-US" altLang="zh-CN" sz="2400" dirty="0"/>
              <a:t>》	</a:t>
            </a:r>
            <a:r>
              <a:rPr lang="en-US" altLang="zh-CN" sz="2400" b="1" dirty="0">
                <a:solidFill>
                  <a:srgbClr val="FF0000"/>
                </a:solidFill>
              </a:rPr>
              <a:t>2828</a:t>
            </a:r>
            <a:r>
              <a:rPr lang="zh-CN" altLang="en-US" sz="2400" b="1" dirty="0">
                <a:solidFill>
                  <a:srgbClr val="FF0000"/>
                </a:solidFill>
              </a:rPr>
              <a:t>类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0"/>
            <a:endParaRPr lang="en-US" altLang="zh-CN" b="1" dirty="0">
              <a:solidFill>
                <a:srgbClr val="B34F62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lvl="0"/>
            <a:r>
              <a:rPr lang="zh-CN" altLang="en-US" b="1" dirty="0">
                <a:solidFill>
                  <a:srgbClr val="B34F62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学院涉及的危化品：</a:t>
            </a:r>
            <a:endParaRPr lang="en-US" altLang="zh-CN" b="1" dirty="0">
              <a:solidFill>
                <a:srgbClr val="B34F62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</a:rPr>
              <a:t>易制毒危化品</a:t>
            </a:r>
            <a:r>
              <a:rPr lang="en-US" altLang="zh-CN" b="1" dirty="0">
                <a:solidFill>
                  <a:srgbClr val="FF0000"/>
                </a:solidFill>
              </a:rPr>
              <a:t>			</a:t>
            </a:r>
            <a:r>
              <a:rPr lang="zh-CN" altLang="en-US" b="1" dirty="0">
                <a:solidFill>
                  <a:srgbClr val="FF0000"/>
                </a:solidFill>
              </a:rPr>
              <a:t>易制爆危化品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5442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ABA05-192A-4F84-8FA6-82EEA8F5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易制毒化学品（</a:t>
            </a:r>
            <a:r>
              <a:rPr lang="en-US" altLang="zh-CN" dirty="0">
                <a:solidFill>
                  <a:srgbClr val="FF0000"/>
                </a:solidFill>
              </a:rPr>
              <a:t>13</a:t>
            </a:r>
            <a:r>
              <a:rPr lang="zh-CN" altLang="en-US" dirty="0">
                <a:solidFill>
                  <a:srgbClr val="FF0000"/>
                </a:solidFill>
              </a:rPr>
              <a:t>种）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4976A5-E09E-4AB3-B958-85FD82A973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9343" y="1816223"/>
            <a:ext cx="10733314" cy="3225555"/>
          </a:xfrm>
        </p:spPr>
        <p:txBody>
          <a:bodyPr/>
          <a:lstStyle/>
          <a:p>
            <a:r>
              <a:rPr lang="zh-CN" altLang="en-US" b="1" dirty="0"/>
              <a:t>高锰酸钾、苯乙酸钾、盐酸、乙酸酐、丙酮、三氯甲烷、乙醚、甲苯、苯乙酸钠、</a:t>
            </a:r>
            <a:r>
              <a:rPr lang="en-US" altLang="zh-CN" b="1" dirty="0"/>
              <a:t>4-</a:t>
            </a:r>
            <a:r>
              <a:rPr lang="zh-CN" altLang="en-US" b="1" dirty="0"/>
              <a:t>丁酮、苯乙酸、六氢吡啶、</a:t>
            </a:r>
            <a:endParaRPr lang="en-US" altLang="zh-CN" b="1" dirty="0"/>
          </a:p>
          <a:p>
            <a:r>
              <a:rPr lang="zh-CN" altLang="en-US" b="1" dirty="0"/>
              <a:t>硫酸</a:t>
            </a:r>
            <a:endParaRPr lang="en-US" altLang="zh-CN" b="1" dirty="0"/>
          </a:p>
          <a:p>
            <a:pPr algn="r"/>
            <a:r>
              <a:rPr lang="en-US" altLang="zh-CN" b="1" dirty="0"/>
              <a:t>——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学校申购系统所列易制毒化学品种类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038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C7B0B-69FC-4443-A2FB-8B408D43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易制爆化学品（</a:t>
            </a:r>
            <a:r>
              <a:rPr lang="en-US" altLang="zh-CN" dirty="0">
                <a:solidFill>
                  <a:srgbClr val="FF0000"/>
                </a:solidFill>
              </a:rPr>
              <a:t>81</a:t>
            </a:r>
            <a:r>
              <a:rPr lang="zh-CN" altLang="en-US" dirty="0">
                <a:solidFill>
                  <a:srgbClr val="FF0000"/>
                </a:solidFill>
              </a:rPr>
              <a:t>种）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46DCDE-CDF2-4CD3-BBC6-EFD6BAFB7E2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 marL="685800" indent="-457200" font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/>
              <a:t>酸类</a:t>
            </a:r>
            <a:r>
              <a:rPr lang="zh-CN" altLang="en-US" sz="1800" dirty="0"/>
              <a:t>：</a:t>
            </a:r>
            <a:r>
              <a:rPr lang="zh-CN" altLang="zh-CN" sz="1600" dirty="0"/>
              <a:t>硝酸</a:t>
            </a:r>
            <a:r>
              <a:rPr lang="zh-CN" altLang="en-US" sz="1600" dirty="0"/>
              <a:t>、</a:t>
            </a:r>
            <a:r>
              <a:rPr lang="zh-CN" altLang="zh-CN" sz="1600" dirty="0"/>
              <a:t>发烟硝酸</a:t>
            </a:r>
            <a:r>
              <a:rPr lang="zh-CN" altLang="en-US" sz="1600" dirty="0"/>
              <a:t>、</a:t>
            </a:r>
            <a:r>
              <a:rPr lang="zh-CN" altLang="zh-CN" sz="1600" dirty="0"/>
              <a:t>高氯酸</a:t>
            </a:r>
            <a:r>
              <a:rPr lang="zh-CN" altLang="en-US" sz="1800" dirty="0"/>
              <a:t>；</a:t>
            </a:r>
            <a:endParaRPr lang="en-US" altLang="zh-CN" sz="1800" dirty="0"/>
          </a:p>
          <a:p>
            <a:pPr marL="685800" indent="-457200" font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/>
              <a:t>硝酸盐类</a:t>
            </a:r>
            <a:r>
              <a:rPr lang="zh-CN" altLang="en-US" sz="1800" dirty="0"/>
              <a:t>：</a:t>
            </a:r>
            <a:r>
              <a:rPr lang="zh-CN" altLang="zh-CN" sz="1600" dirty="0"/>
              <a:t>硝酸钠</a:t>
            </a:r>
            <a:r>
              <a:rPr lang="zh-CN" altLang="en-US" sz="1600" dirty="0"/>
              <a:t>、</a:t>
            </a:r>
            <a:r>
              <a:rPr lang="zh-CN" altLang="zh-CN" sz="1600" dirty="0"/>
              <a:t>硝酸钾</a:t>
            </a:r>
            <a:r>
              <a:rPr lang="zh-CN" altLang="en-US" sz="1600" dirty="0"/>
              <a:t>、</a:t>
            </a:r>
            <a:r>
              <a:rPr lang="zh-CN" altLang="zh-CN" sz="1600" dirty="0"/>
              <a:t>硝酸铯</a:t>
            </a:r>
            <a:r>
              <a:rPr lang="zh-CN" altLang="en-US" sz="1600" dirty="0"/>
              <a:t>、</a:t>
            </a:r>
            <a:r>
              <a:rPr lang="zh-CN" altLang="zh-CN" sz="1600" dirty="0"/>
              <a:t>硝酸镁</a:t>
            </a:r>
            <a:r>
              <a:rPr lang="zh-CN" altLang="en-US" sz="1600" dirty="0"/>
              <a:t>、</a:t>
            </a:r>
            <a:r>
              <a:rPr lang="zh-CN" altLang="zh-CN" sz="1600" dirty="0"/>
              <a:t>硝酸钙</a:t>
            </a:r>
            <a:r>
              <a:rPr lang="zh-CN" altLang="en-US" sz="1600" dirty="0"/>
              <a:t>、</a:t>
            </a:r>
            <a:r>
              <a:rPr lang="zh-CN" altLang="zh-CN" sz="1600" dirty="0"/>
              <a:t>硝酸锶</a:t>
            </a:r>
            <a:r>
              <a:rPr lang="zh-CN" altLang="en-US" sz="1600" dirty="0"/>
              <a:t>、</a:t>
            </a:r>
            <a:r>
              <a:rPr lang="zh-CN" altLang="zh-CN" sz="1600" dirty="0"/>
              <a:t>硝酸钡</a:t>
            </a:r>
            <a:r>
              <a:rPr lang="zh-CN" altLang="en-US" sz="1600" dirty="0"/>
              <a:t>、</a:t>
            </a:r>
            <a:r>
              <a:rPr lang="zh-CN" altLang="zh-CN" sz="1600" dirty="0"/>
              <a:t>硝酸镍</a:t>
            </a:r>
            <a:r>
              <a:rPr lang="zh-CN" altLang="en-US" sz="1600" dirty="0"/>
              <a:t>、</a:t>
            </a:r>
            <a:r>
              <a:rPr lang="zh-CN" altLang="zh-CN" sz="1600" dirty="0"/>
              <a:t>硝酸银</a:t>
            </a:r>
            <a:r>
              <a:rPr lang="zh-CN" altLang="en-US" sz="1600" dirty="0"/>
              <a:t>、</a:t>
            </a:r>
            <a:r>
              <a:rPr lang="zh-CN" altLang="zh-CN" sz="1600" dirty="0"/>
              <a:t>硝酸锌</a:t>
            </a:r>
            <a:r>
              <a:rPr lang="zh-CN" altLang="en-US" sz="1600" dirty="0"/>
              <a:t>、</a:t>
            </a:r>
            <a:r>
              <a:rPr lang="zh-CN" altLang="zh-CN" sz="1600" dirty="0"/>
              <a:t>硝酸铅</a:t>
            </a:r>
            <a:r>
              <a:rPr lang="zh-CN" altLang="en-US" sz="1600" dirty="0"/>
              <a:t>；</a:t>
            </a:r>
            <a:endParaRPr lang="en-US" altLang="zh-CN" sz="1600" dirty="0"/>
          </a:p>
          <a:p>
            <a:pPr marL="685800" indent="-457200" font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sz="1800" b="1" dirty="0"/>
              <a:t>氯酸盐类</a:t>
            </a:r>
            <a:r>
              <a:rPr lang="zh-CN" altLang="en-US" sz="1800" dirty="0"/>
              <a:t>：</a:t>
            </a:r>
            <a:r>
              <a:rPr lang="zh-CN" altLang="zh-CN" sz="1600" dirty="0"/>
              <a:t>氯酸钠</a:t>
            </a:r>
            <a:r>
              <a:rPr lang="zh-CN" altLang="en-US" sz="1600" dirty="0"/>
              <a:t>、</a:t>
            </a:r>
            <a:r>
              <a:rPr lang="zh-CN" altLang="zh-CN" sz="1600" dirty="0"/>
              <a:t>氯酸钠溶液</a:t>
            </a:r>
            <a:r>
              <a:rPr lang="zh-CN" altLang="en-US" sz="1600" dirty="0"/>
              <a:t>、</a:t>
            </a:r>
            <a:r>
              <a:rPr lang="zh-CN" altLang="zh-CN" sz="1600" dirty="0"/>
              <a:t>氯酸钾</a:t>
            </a:r>
            <a:r>
              <a:rPr lang="zh-CN" altLang="en-US" sz="1600" dirty="0"/>
              <a:t>、</a:t>
            </a:r>
            <a:r>
              <a:rPr lang="zh-CN" altLang="zh-CN" sz="1600" dirty="0"/>
              <a:t>氯酸钾溶液</a:t>
            </a:r>
            <a:r>
              <a:rPr lang="zh-CN" altLang="en-US" sz="1600" dirty="0"/>
              <a:t>、</a:t>
            </a:r>
            <a:r>
              <a:rPr lang="zh-CN" altLang="zh-CN" sz="1600" dirty="0"/>
              <a:t>氯酸铵</a:t>
            </a:r>
            <a:r>
              <a:rPr lang="zh-CN" altLang="en-US" sz="1600" dirty="0"/>
              <a:t>；</a:t>
            </a:r>
            <a:endParaRPr lang="zh-CN" altLang="zh-CN" sz="1600" dirty="0"/>
          </a:p>
          <a:p>
            <a:pPr marL="685800" indent="-457200" font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/>
              <a:t>高氯酸盐类</a:t>
            </a:r>
            <a:r>
              <a:rPr lang="zh-CN" altLang="en-US" sz="1800" dirty="0"/>
              <a:t>：</a:t>
            </a:r>
            <a:r>
              <a:rPr lang="zh-CN" altLang="zh-CN" sz="1600" dirty="0"/>
              <a:t>高氯酸锂</a:t>
            </a:r>
            <a:r>
              <a:rPr lang="zh-CN" altLang="en-US" sz="1600" dirty="0"/>
              <a:t>、</a:t>
            </a:r>
            <a:r>
              <a:rPr lang="zh-CN" altLang="zh-CN" sz="1600" dirty="0"/>
              <a:t>高氯酸钠</a:t>
            </a:r>
            <a:r>
              <a:rPr lang="zh-CN" altLang="en-US" sz="1600" dirty="0"/>
              <a:t>、</a:t>
            </a:r>
            <a:r>
              <a:rPr lang="zh-CN" altLang="zh-CN" sz="1600" dirty="0"/>
              <a:t>高氯酸钾</a:t>
            </a:r>
            <a:r>
              <a:rPr lang="zh-CN" altLang="en-US" sz="1600" dirty="0"/>
              <a:t>、</a:t>
            </a:r>
            <a:r>
              <a:rPr lang="zh-CN" altLang="zh-CN" sz="1600" dirty="0"/>
              <a:t>高氯酸铵</a:t>
            </a:r>
            <a:r>
              <a:rPr lang="zh-CN" altLang="en-US" sz="1600" dirty="0"/>
              <a:t>；</a:t>
            </a:r>
            <a:endParaRPr lang="zh-CN" altLang="zh-CN" sz="1600" dirty="0"/>
          </a:p>
          <a:p>
            <a:pPr marL="685800" indent="-457200" font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/>
              <a:t>重铬酸盐类</a:t>
            </a:r>
            <a:r>
              <a:rPr lang="zh-CN" altLang="en-US" sz="1800" dirty="0"/>
              <a:t>：</a:t>
            </a:r>
            <a:r>
              <a:rPr lang="zh-CN" altLang="zh-CN" sz="1600" dirty="0"/>
              <a:t>重铬酸锂</a:t>
            </a:r>
            <a:r>
              <a:rPr lang="zh-CN" altLang="en-US" sz="1600" dirty="0"/>
              <a:t>、</a:t>
            </a:r>
            <a:r>
              <a:rPr lang="zh-CN" altLang="zh-CN" sz="1600" dirty="0"/>
              <a:t>重铬酸钠</a:t>
            </a:r>
            <a:r>
              <a:rPr lang="zh-CN" altLang="en-US" sz="1600" dirty="0"/>
              <a:t>、</a:t>
            </a:r>
            <a:r>
              <a:rPr lang="zh-CN" altLang="zh-CN" sz="1600" dirty="0"/>
              <a:t>重铬酸钾</a:t>
            </a:r>
            <a:r>
              <a:rPr lang="zh-CN" altLang="en-US" sz="1600" dirty="0"/>
              <a:t>、</a:t>
            </a:r>
            <a:r>
              <a:rPr lang="zh-CN" altLang="zh-CN" sz="1600" dirty="0"/>
              <a:t>重铬酸铵</a:t>
            </a:r>
            <a:r>
              <a:rPr lang="zh-CN" altLang="en-US" sz="1600" dirty="0"/>
              <a:t>；</a:t>
            </a:r>
            <a:endParaRPr lang="zh-CN" altLang="zh-CN" sz="1600" dirty="0"/>
          </a:p>
          <a:p>
            <a:pPr marL="685800" indent="-457200" font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/>
              <a:t>过氧化物和超氧化物类</a:t>
            </a:r>
            <a:r>
              <a:rPr lang="zh-CN" altLang="en-US" sz="1800" dirty="0"/>
              <a:t>：</a:t>
            </a:r>
            <a:r>
              <a:rPr lang="zh-CN" altLang="zh-CN" sz="1600" dirty="0"/>
              <a:t>过氧化氢</a:t>
            </a:r>
            <a:r>
              <a:rPr lang="zh-CN" altLang="en-US" sz="1600" dirty="0"/>
              <a:t>、</a:t>
            </a:r>
            <a:r>
              <a:rPr lang="zh-CN" altLang="zh-CN" sz="1600" dirty="0"/>
              <a:t>过氧化锂</a:t>
            </a:r>
            <a:r>
              <a:rPr lang="zh-CN" altLang="en-US" sz="1600" dirty="0"/>
              <a:t>、</a:t>
            </a:r>
            <a:r>
              <a:rPr lang="zh-CN" altLang="zh-CN" sz="1600" dirty="0"/>
              <a:t>过氧化钠</a:t>
            </a:r>
            <a:r>
              <a:rPr lang="zh-CN" altLang="en-US" sz="1600" dirty="0"/>
              <a:t>、</a:t>
            </a:r>
            <a:r>
              <a:rPr lang="zh-CN" altLang="zh-CN" sz="1600" dirty="0"/>
              <a:t>过氧化钾</a:t>
            </a:r>
            <a:r>
              <a:rPr lang="zh-CN" altLang="en-US" sz="1600" dirty="0"/>
              <a:t>、</a:t>
            </a:r>
            <a:r>
              <a:rPr lang="zh-CN" altLang="zh-CN" sz="1600" dirty="0"/>
              <a:t>过氧化镁</a:t>
            </a:r>
            <a:r>
              <a:rPr lang="zh-CN" altLang="en-US" sz="1600" dirty="0"/>
              <a:t>、</a:t>
            </a:r>
            <a:r>
              <a:rPr lang="zh-CN" altLang="zh-CN" sz="1600" dirty="0"/>
              <a:t>过氧化钙</a:t>
            </a:r>
            <a:r>
              <a:rPr lang="zh-CN" altLang="en-US" sz="1600" dirty="0"/>
              <a:t>、</a:t>
            </a:r>
            <a:r>
              <a:rPr lang="zh-CN" altLang="zh-CN" sz="1600" dirty="0"/>
              <a:t>过氧化锶</a:t>
            </a:r>
            <a:r>
              <a:rPr lang="zh-CN" altLang="en-US" sz="1600" dirty="0"/>
              <a:t>、</a:t>
            </a:r>
            <a:r>
              <a:rPr lang="zh-CN" altLang="zh-CN" sz="1600" dirty="0"/>
              <a:t>过氧化钡</a:t>
            </a:r>
            <a:r>
              <a:rPr lang="zh-CN" altLang="en-US" sz="1600" dirty="0"/>
              <a:t>、</a:t>
            </a:r>
            <a:r>
              <a:rPr lang="zh-CN" altLang="zh-CN" sz="1600" dirty="0"/>
              <a:t>过氧化锌</a:t>
            </a:r>
            <a:r>
              <a:rPr lang="zh-CN" altLang="en-US" sz="1600" dirty="0"/>
              <a:t>、</a:t>
            </a:r>
            <a:r>
              <a:rPr lang="zh-CN" altLang="zh-CN" sz="1600" dirty="0"/>
              <a:t>过氧化脲</a:t>
            </a:r>
            <a:r>
              <a:rPr lang="zh-CN" altLang="en-US" sz="1600" dirty="0"/>
              <a:t>、</a:t>
            </a:r>
            <a:r>
              <a:rPr lang="zh-CN" altLang="zh-CN" sz="1600" dirty="0"/>
              <a:t>过乙酸</a:t>
            </a:r>
            <a:r>
              <a:rPr lang="zh-CN" altLang="en-US" sz="1600" dirty="0"/>
              <a:t>、</a:t>
            </a:r>
            <a:r>
              <a:rPr lang="zh-CN" altLang="zh-CN" sz="1600" dirty="0"/>
              <a:t>过氧化二异丙苯</a:t>
            </a:r>
            <a:r>
              <a:rPr lang="zh-CN" altLang="en-US" sz="1600" dirty="0"/>
              <a:t>、</a:t>
            </a:r>
            <a:r>
              <a:rPr lang="zh-CN" altLang="zh-CN" sz="1600" dirty="0"/>
              <a:t>过氧化氢苯甲酰</a:t>
            </a:r>
            <a:r>
              <a:rPr lang="zh-CN" altLang="en-US" sz="1600" dirty="0"/>
              <a:t>、</a:t>
            </a:r>
            <a:r>
              <a:rPr lang="zh-CN" altLang="zh-CN" sz="1600" dirty="0"/>
              <a:t>超氧化钠</a:t>
            </a:r>
            <a:r>
              <a:rPr lang="zh-CN" altLang="en-US" sz="1600" dirty="0"/>
              <a:t>、</a:t>
            </a:r>
            <a:r>
              <a:rPr lang="zh-CN" altLang="zh-CN" sz="1600" dirty="0"/>
              <a:t>超氧化钾</a:t>
            </a:r>
            <a:endParaRPr lang="en-US" altLang="zh-CN" sz="1600" dirty="0"/>
          </a:p>
          <a:p>
            <a:pPr marL="685800" indent="-457200" font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/>
              <a:t>易燃物还原剂类：</a:t>
            </a:r>
            <a:r>
              <a:rPr lang="zh-CN" altLang="zh-CN" sz="1600" dirty="0"/>
              <a:t>锂</a:t>
            </a:r>
            <a:r>
              <a:rPr lang="zh-CN" altLang="en-US" sz="1600" dirty="0"/>
              <a:t>、</a:t>
            </a:r>
            <a:r>
              <a:rPr lang="zh-CN" altLang="zh-CN" sz="1600" dirty="0"/>
              <a:t>钠</a:t>
            </a:r>
            <a:r>
              <a:rPr lang="zh-CN" altLang="en-US" sz="1600" dirty="0"/>
              <a:t>、</a:t>
            </a:r>
            <a:r>
              <a:rPr lang="zh-CN" altLang="zh-CN" sz="1600" dirty="0"/>
              <a:t>钾</a:t>
            </a:r>
            <a:r>
              <a:rPr lang="zh-CN" altLang="en-US" sz="1600" dirty="0"/>
              <a:t>、</a:t>
            </a:r>
            <a:r>
              <a:rPr lang="zh-CN" altLang="zh-CN" sz="1600" dirty="0"/>
              <a:t>镁</a:t>
            </a:r>
            <a:r>
              <a:rPr lang="zh-CN" altLang="en-US" sz="1600" dirty="0"/>
              <a:t>、</a:t>
            </a:r>
            <a:r>
              <a:rPr lang="zh-CN" altLang="zh-CN" sz="1600" dirty="0"/>
              <a:t>镁铝粉</a:t>
            </a:r>
            <a:r>
              <a:rPr lang="zh-CN" altLang="en-US" sz="1600" dirty="0"/>
              <a:t>、</a:t>
            </a:r>
            <a:r>
              <a:rPr lang="zh-CN" altLang="zh-CN" sz="1600" dirty="0"/>
              <a:t>铝粉</a:t>
            </a:r>
            <a:r>
              <a:rPr lang="zh-CN" altLang="en-US" sz="1600" dirty="0"/>
              <a:t>、</a:t>
            </a:r>
            <a:r>
              <a:rPr lang="zh-CN" altLang="zh-CN" sz="1600" dirty="0"/>
              <a:t>硅铝</a:t>
            </a:r>
            <a:r>
              <a:rPr lang="zh-CN" altLang="en-US" sz="1600" dirty="0"/>
              <a:t>、</a:t>
            </a:r>
            <a:r>
              <a:rPr lang="zh-CN" altLang="zh-CN" sz="1600" dirty="0"/>
              <a:t>硅铝粉</a:t>
            </a:r>
            <a:r>
              <a:rPr lang="zh-CN" altLang="en-US" sz="1600" dirty="0"/>
              <a:t>、</a:t>
            </a:r>
            <a:r>
              <a:rPr lang="zh-CN" altLang="zh-CN" sz="1600" dirty="0"/>
              <a:t>硫磺</a:t>
            </a:r>
            <a:r>
              <a:rPr lang="zh-CN" altLang="en-US" sz="1600" dirty="0"/>
              <a:t>、</a:t>
            </a:r>
            <a:r>
              <a:rPr lang="zh-CN" altLang="zh-CN" sz="1600" dirty="0"/>
              <a:t>锌尘</a:t>
            </a:r>
            <a:r>
              <a:rPr lang="zh-CN" altLang="en-US" sz="1600" dirty="0"/>
              <a:t>、</a:t>
            </a:r>
            <a:r>
              <a:rPr lang="zh-CN" altLang="zh-CN" sz="1600" dirty="0"/>
              <a:t>锌粉</a:t>
            </a:r>
            <a:r>
              <a:rPr lang="zh-CN" altLang="en-US" sz="1600" dirty="0"/>
              <a:t>、</a:t>
            </a:r>
            <a:r>
              <a:rPr lang="zh-CN" altLang="zh-CN" sz="1600" dirty="0"/>
              <a:t>锌灰</a:t>
            </a:r>
            <a:r>
              <a:rPr lang="zh-CN" altLang="en-US" sz="1600" dirty="0"/>
              <a:t>、</a:t>
            </a:r>
            <a:r>
              <a:rPr lang="zh-CN" altLang="zh-CN" sz="1600" dirty="0"/>
              <a:t>金属锆</a:t>
            </a:r>
            <a:r>
              <a:rPr lang="zh-CN" altLang="en-US" sz="1600" dirty="0"/>
              <a:t>、</a:t>
            </a:r>
            <a:r>
              <a:rPr lang="zh-CN" altLang="zh-CN" sz="1600" dirty="0"/>
              <a:t>金属锆粉</a:t>
            </a:r>
            <a:r>
              <a:rPr lang="zh-CN" altLang="en-US" sz="1600" dirty="0"/>
              <a:t>、</a:t>
            </a:r>
            <a:r>
              <a:rPr lang="zh-CN" altLang="zh-CN" sz="1600" dirty="0"/>
              <a:t>六亚甲基四胺</a:t>
            </a:r>
            <a:r>
              <a:rPr lang="zh-CN" altLang="en-US" sz="1600" dirty="0"/>
              <a:t>、</a:t>
            </a:r>
            <a:r>
              <a:rPr lang="en-US" altLang="zh-CN" sz="1600" dirty="0"/>
              <a:t>1</a:t>
            </a:r>
            <a:r>
              <a:rPr lang="zh-CN" altLang="zh-CN" sz="1600" dirty="0"/>
              <a:t>，</a:t>
            </a:r>
            <a:r>
              <a:rPr lang="en-US" altLang="zh-CN" sz="1600" dirty="0"/>
              <a:t>2-</a:t>
            </a:r>
            <a:r>
              <a:rPr lang="zh-CN" altLang="zh-CN" sz="1600" dirty="0"/>
              <a:t>乙二胺</a:t>
            </a:r>
            <a:r>
              <a:rPr lang="zh-CN" altLang="en-US" sz="1600" dirty="0"/>
              <a:t>、</a:t>
            </a:r>
            <a:r>
              <a:rPr lang="zh-CN" altLang="zh-CN" sz="1600" dirty="0"/>
              <a:t>一甲胺</a:t>
            </a:r>
            <a:r>
              <a:rPr lang="zh-CN" altLang="en-US" sz="1600" dirty="0"/>
              <a:t>、</a:t>
            </a:r>
            <a:r>
              <a:rPr lang="zh-CN" altLang="zh-CN" sz="1600" dirty="0"/>
              <a:t>硼氢化锂</a:t>
            </a:r>
            <a:r>
              <a:rPr lang="zh-CN" altLang="en-US" sz="1600" dirty="0"/>
              <a:t>、</a:t>
            </a:r>
            <a:r>
              <a:rPr lang="zh-CN" altLang="zh-CN" sz="1600" dirty="0"/>
              <a:t>硼氢化钠</a:t>
            </a:r>
            <a:r>
              <a:rPr lang="zh-CN" altLang="en-US" sz="1600" dirty="0"/>
              <a:t>、</a:t>
            </a:r>
            <a:r>
              <a:rPr lang="zh-CN" altLang="zh-CN" sz="1600" dirty="0"/>
              <a:t>硼氢化钾</a:t>
            </a:r>
            <a:endParaRPr lang="en-US" altLang="zh-CN" sz="1600" dirty="0"/>
          </a:p>
          <a:p>
            <a:pPr marL="685800" indent="-457200" font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/>
              <a:t>硝基化合物类：</a:t>
            </a:r>
            <a:r>
              <a:rPr lang="zh-CN" altLang="zh-CN" sz="1600" dirty="0"/>
              <a:t>硝基甲烷</a:t>
            </a:r>
            <a:r>
              <a:rPr lang="zh-CN" altLang="en-US" sz="1600" dirty="0"/>
              <a:t>、</a:t>
            </a:r>
            <a:r>
              <a:rPr lang="zh-CN" altLang="zh-CN" sz="1600" dirty="0"/>
              <a:t>硝基乙烷</a:t>
            </a:r>
            <a:r>
              <a:rPr lang="zh-CN" altLang="en-US" sz="1600" dirty="0"/>
              <a:t>、</a:t>
            </a:r>
            <a:r>
              <a:rPr lang="en-US" altLang="zh-CN" sz="1600" dirty="0"/>
              <a:t>2</a:t>
            </a:r>
            <a:r>
              <a:rPr lang="zh-CN" altLang="zh-CN" sz="1600" dirty="0"/>
              <a:t>，</a:t>
            </a:r>
            <a:r>
              <a:rPr lang="en-US" altLang="zh-CN" sz="1600" dirty="0"/>
              <a:t>4-</a:t>
            </a:r>
            <a:r>
              <a:rPr lang="zh-CN" altLang="zh-CN" sz="1600" dirty="0"/>
              <a:t>二硝基甲苯</a:t>
            </a:r>
            <a:r>
              <a:rPr lang="zh-CN" altLang="en-US" sz="1600" dirty="0"/>
              <a:t>、</a:t>
            </a:r>
            <a:r>
              <a:rPr lang="en-US" altLang="zh-CN" sz="1600" dirty="0"/>
              <a:t>2</a:t>
            </a:r>
            <a:r>
              <a:rPr lang="zh-CN" altLang="zh-CN" sz="1600" dirty="0"/>
              <a:t>，</a:t>
            </a:r>
            <a:r>
              <a:rPr lang="en-US" altLang="zh-CN" sz="1600" dirty="0"/>
              <a:t>6-</a:t>
            </a:r>
            <a:r>
              <a:rPr lang="zh-CN" altLang="zh-CN" sz="1600" dirty="0"/>
              <a:t>二硝基甲苯</a:t>
            </a:r>
            <a:r>
              <a:rPr lang="zh-CN" altLang="en-US" sz="1600" dirty="0"/>
              <a:t>、</a:t>
            </a:r>
            <a:r>
              <a:rPr lang="en-US" altLang="zh-CN" sz="1600" dirty="0"/>
              <a:t>1</a:t>
            </a:r>
            <a:r>
              <a:rPr lang="zh-CN" altLang="zh-CN" sz="1600" dirty="0"/>
              <a:t>，</a:t>
            </a:r>
            <a:r>
              <a:rPr lang="en-US" altLang="zh-CN" sz="1600" dirty="0"/>
              <a:t>5-</a:t>
            </a:r>
            <a:r>
              <a:rPr lang="zh-CN" altLang="zh-CN" sz="1600" dirty="0"/>
              <a:t>二硝基萘</a:t>
            </a:r>
            <a:r>
              <a:rPr lang="zh-CN" altLang="en-US" sz="1600" dirty="0"/>
              <a:t>、</a:t>
            </a:r>
            <a:r>
              <a:rPr lang="en-US" altLang="zh-CN" sz="1600" dirty="0"/>
              <a:t>1</a:t>
            </a:r>
            <a:r>
              <a:rPr lang="zh-CN" altLang="zh-CN" sz="1600" dirty="0"/>
              <a:t>，</a:t>
            </a:r>
            <a:r>
              <a:rPr lang="en-US" altLang="zh-CN" sz="1600" dirty="0"/>
              <a:t>8-</a:t>
            </a:r>
            <a:r>
              <a:rPr lang="zh-CN" altLang="zh-CN" sz="1600" dirty="0"/>
              <a:t>二硝基萘</a:t>
            </a:r>
            <a:r>
              <a:rPr lang="zh-CN" altLang="en-US" sz="1600" dirty="0"/>
              <a:t>、</a:t>
            </a:r>
            <a:r>
              <a:rPr lang="zh-CN" altLang="zh-CN" sz="1600" dirty="0"/>
              <a:t>二硝基苯酚</a:t>
            </a:r>
            <a:r>
              <a:rPr lang="zh-CN" altLang="en-US" sz="1600" dirty="0"/>
              <a:t>、</a:t>
            </a:r>
            <a:r>
              <a:rPr lang="en-US" altLang="zh-CN" sz="1600" dirty="0"/>
              <a:t>2</a:t>
            </a:r>
            <a:r>
              <a:rPr lang="zh-CN" altLang="zh-CN" sz="1600" dirty="0"/>
              <a:t>，</a:t>
            </a:r>
            <a:r>
              <a:rPr lang="en-US" altLang="zh-CN" sz="1600" dirty="0"/>
              <a:t>4-</a:t>
            </a:r>
            <a:r>
              <a:rPr lang="zh-CN" altLang="zh-CN" sz="1600" dirty="0"/>
              <a:t>二硝基苯酚</a:t>
            </a:r>
            <a:r>
              <a:rPr lang="zh-CN" altLang="en-US" sz="1600" dirty="0"/>
              <a:t>、</a:t>
            </a:r>
            <a:r>
              <a:rPr lang="en-US" altLang="zh-CN" sz="1600" dirty="0"/>
              <a:t>2</a:t>
            </a:r>
            <a:r>
              <a:rPr lang="zh-CN" altLang="zh-CN" sz="1600" dirty="0"/>
              <a:t>，</a:t>
            </a:r>
            <a:r>
              <a:rPr lang="en-US" altLang="zh-CN" sz="1600" dirty="0"/>
              <a:t>5-</a:t>
            </a:r>
            <a:r>
              <a:rPr lang="zh-CN" altLang="zh-CN" sz="1600" dirty="0"/>
              <a:t>二硝基苯酚</a:t>
            </a:r>
            <a:r>
              <a:rPr lang="zh-CN" altLang="en-US" sz="1600" dirty="0"/>
              <a:t>、</a:t>
            </a:r>
            <a:r>
              <a:rPr lang="en-US" altLang="zh-CN" sz="1600" dirty="0"/>
              <a:t>2</a:t>
            </a:r>
            <a:r>
              <a:rPr lang="zh-CN" altLang="zh-CN" sz="1600" dirty="0"/>
              <a:t>，</a:t>
            </a:r>
            <a:r>
              <a:rPr lang="en-US" altLang="zh-CN" sz="1600" dirty="0"/>
              <a:t>6-</a:t>
            </a:r>
            <a:r>
              <a:rPr lang="zh-CN" altLang="zh-CN" sz="1600" dirty="0"/>
              <a:t>二硝基苯酚</a:t>
            </a:r>
          </a:p>
          <a:p>
            <a:pPr marL="685800" indent="-457200" font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/>
              <a:t>其他：</a:t>
            </a:r>
            <a:r>
              <a:rPr lang="zh-CN" altLang="zh-CN" sz="1600" dirty="0"/>
              <a:t>硝化纤维素</a:t>
            </a:r>
            <a:r>
              <a:rPr lang="zh-CN" altLang="en-US" sz="1600" dirty="0"/>
              <a:t>、</a:t>
            </a:r>
            <a:r>
              <a:rPr lang="en-US" altLang="zh-CN" sz="1600" dirty="0"/>
              <a:t>4</a:t>
            </a:r>
            <a:r>
              <a:rPr lang="zh-CN" altLang="zh-CN" sz="1600" dirty="0"/>
              <a:t>，</a:t>
            </a:r>
            <a:r>
              <a:rPr lang="en-US" altLang="zh-CN" sz="1600" dirty="0"/>
              <a:t>6-</a:t>
            </a:r>
            <a:r>
              <a:rPr lang="zh-CN" altLang="zh-CN" sz="1600" dirty="0"/>
              <a:t>二硝基</a:t>
            </a:r>
            <a:r>
              <a:rPr lang="en-US" altLang="zh-CN" sz="1600" dirty="0"/>
              <a:t>-2-</a:t>
            </a:r>
            <a:r>
              <a:rPr lang="zh-CN" altLang="zh-CN" sz="1600" dirty="0"/>
              <a:t>氨基苯酚钠</a:t>
            </a:r>
            <a:r>
              <a:rPr lang="zh-CN" altLang="en-US" sz="1600" dirty="0"/>
              <a:t>、</a:t>
            </a:r>
            <a:r>
              <a:rPr lang="zh-CN" altLang="zh-CN" sz="1600" dirty="0"/>
              <a:t>高锰酸钾</a:t>
            </a:r>
            <a:r>
              <a:rPr lang="zh-CN" altLang="en-US" sz="1600" dirty="0"/>
              <a:t>、</a:t>
            </a:r>
            <a:r>
              <a:rPr lang="zh-CN" altLang="zh-CN" sz="1600" dirty="0"/>
              <a:t>高锰酸钠</a:t>
            </a:r>
            <a:r>
              <a:rPr lang="zh-CN" altLang="en-US" sz="1600" dirty="0"/>
              <a:t>、</a:t>
            </a:r>
            <a:r>
              <a:rPr lang="zh-CN" altLang="zh-CN" sz="1600" dirty="0"/>
              <a:t>硝酸胍</a:t>
            </a:r>
            <a:r>
              <a:rPr lang="zh-CN" altLang="en-US" sz="1600" dirty="0"/>
              <a:t>、</a:t>
            </a:r>
            <a:r>
              <a:rPr lang="zh-CN" altLang="zh-CN" sz="1600" dirty="0"/>
              <a:t>水合肼</a:t>
            </a:r>
            <a:r>
              <a:rPr lang="zh-CN" altLang="en-US" sz="1600" dirty="0"/>
              <a:t>、</a:t>
            </a:r>
            <a:r>
              <a:rPr lang="en-US" altLang="zh-CN" sz="1600" dirty="0"/>
              <a:t>2</a:t>
            </a:r>
            <a:r>
              <a:rPr lang="zh-CN" altLang="zh-CN" sz="1600" dirty="0"/>
              <a:t>，</a:t>
            </a:r>
            <a:r>
              <a:rPr lang="en-US" altLang="zh-CN" sz="1600" dirty="0"/>
              <a:t>2-</a:t>
            </a:r>
            <a:r>
              <a:rPr lang="zh-CN" altLang="zh-CN" sz="1600" dirty="0"/>
              <a:t>双（羟甲基）</a:t>
            </a:r>
            <a:r>
              <a:rPr lang="en-US" altLang="zh-CN" sz="1600" dirty="0"/>
              <a:t>1</a:t>
            </a:r>
            <a:r>
              <a:rPr lang="zh-CN" altLang="zh-CN" sz="1600" dirty="0"/>
              <a:t>，</a:t>
            </a:r>
            <a:r>
              <a:rPr lang="en-US" altLang="zh-CN" sz="1600" dirty="0"/>
              <a:t>3-</a:t>
            </a:r>
            <a:r>
              <a:rPr lang="zh-CN" altLang="zh-CN" sz="1600" dirty="0"/>
              <a:t>丙二醇</a:t>
            </a:r>
            <a:r>
              <a:rPr lang="en-US" altLang="zh-CN" sz="1600" dirty="0"/>
              <a:t> </a:t>
            </a:r>
          </a:p>
          <a:p>
            <a:pPr algn="r" font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rgbClr val="08577E"/>
                </a:solidFill>
              </a:rPr>
              <a:t>——《</a:t>
            </a:r>
            <a:r>
              <a:rPr lang="zh-CN" altLang="en-US" sz="1600" dirty="0">
                <a:solidFill>
                  <a:srgbClr val="08577E"/>
                </a:solidFill>
              </a:rPr>
              <a:t>易制爆危险化学品名录（</a:t>
            </a:r>
            <a:r>
              <a:rPr lang="en-US" altLang="zh-CN" sz="1600" dirty="0">
                <a:solidFill>
                  <a:srgbClr val="08577E"/>
                </a:solidFill>
              </a:rPr>
              <a:t>2017</a:t>
            </a:r>
            <a:r>
              <a:rPr lang="zh-CN" altLang="en-US" sz="1600" dirty="0">
                <a:solidFill>
                  <a:srgbClr val="08577E"/>
                </a:solidFill>
              </a:rPr>
              <a:t>）版</a:t>
            </a:r>
            <a:r>
              <a:rPr lang="en-US" altLang="zh-CN" sz="1600" dirty="0">
                <a:solidFill>
                  <a:srgbClr val="08577E"/>
                </a:solidFill>
              </a:rPr>
              <a:t>》</a:t>
            </a:r>
            <a:endParaRPr lang="zh-CN" altLang="en-US" sz="1600" dirty="0">
              <a:solidFill>
                <a:srgbClr val="0857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3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24304C6-255B-4DF6-AB3F-8DCCDF7802A0}"/>
              </a:ext>
            </a:extLst>
          </p:cNvPr>
          <p:cNvGrpSpPr/>
          <p:nvPr/>
        </p:nvGrpSpPr>
        <p:grpSpPr>
          <a:xfrm>
            <a:off x="5016500" y="2986304"/>
            <a:ext cx="6542087" cy="923331"/>
            <a:chOff x="5146451" y="2934404"/>
            <a:chExt cx="6542087" cy="923331"/>
          </a:xfrm>
        </p:grpSpPr>
        <p:sp>
          <p:nvSpPr>
            <p:cNvPr id="9" name="文本框 54">
              <a:extLst>
                <a:ext uri="{FF2B5EF4-FFF2-40B4-BE49-F238E27FC236}">
                  <a16:creationId xmlns:a16="http://schemas.microsoft.com/office/drawing/2014/main" id="{320260D0-62D7-44DD-BEE6-E310D212D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451" y="2934404"/>
              <a:ext cx="654208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5400" b="1" kern="0" dirty="0">
                  <a:solidFill>
                    <a:srgbClr val="000000"/>
                  </a:solidFill>
                  <a:latin typeface="华文宋体" panose="02010600040101010101" pitchFamily="2" charset="-122"/>
                  <a:sym typeface="Calibri" panose="020F0502020204030204" pitchFamily="34" charset="0"/>
                </a:rPr>
                <a:t>危化品的使用及管理</a:t>
              </a:r>
              <a:endParaRPr lang="zh-CN" altLang="zh-CN" sz="5400" b="1" kern="0" dirty="0">
                <a:solidFill>
                  <a:srgbClr val="000000"/>
                </a:solidFill>
                <a:latin typeface="华文宋体" panose="0201060004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1" name="直接连接符 56">
              <a:extLst>
                <a:ext uri="{FF2B5EF4-FFF2-40B4-BE49-F238E27FC236}">
                  <a16:creationId xmlns:a16="http://schemas.microsoft.com/office/drawing/2014/main" id="{1FA7B782-1B01-4FDA-B9F2-1756E247CC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609012" y="778209"/>
              <a:ext cx="0" cy="615905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18C0A5C-BCD0-4C41-A6A0-F07DEF6F3752}"/>
              </a:ext>
            </a:extLst>
          </p:cNvPr>
          <p:cNvGrpSpPr/>
          <p:nvPr/>
        </p:nvGrpSpPr>
        <p:grpSpPr>
          <a:xfrm>
            <a:off x="1381125" y="1630363"/>
            <a:ext cx="3635375" cy="3635375"/>
            <a:chOff x="1381125" y="1630363"/>
            <a:chExt cx="3635375" cy="3635375"/>
          </a:xfrm>
        </p:grpSpPr>
        <p:sp>
          <p:nvSpPr>
            <p:cNvPr id="14" name="椭圆 51">
              <a:extLst>
                <a:ext uri="{FF2B5EF4-FFF2-40B4-BE49-F238E27FC236}">
                  <a16:creationId xmlns:a16="http://schemas.microsoft.com/office/drawing/2014/main" id="{3AD36D3F-977A-4053-B2DE-D722198EB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125" y="1630363"/>
              <a:ext cx="3635375" cy="3635375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0905C7A-6798-4C72-A45E-62FA7003D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125" y="1630363"/>
              <a:ext cx="3635375" cy="3635375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15">
              <a:extLst>
                <a:ext uri="{FF2B5EF4-FFF2-40B4-BE49-F238E27FC236}">
                  <a16:creationId xmlns:a16="http://schemas.microsoft.com/office/drawing/2014/main" id="{0106D80D-8DEA-4F5F-9502-8FBBA431E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1806575"/>
              <a:ext cx="3282950" cy="328295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635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文本框 57">
              <a:extLst>
                <a:ext uri="{FF2B5EF4-FFF2-40B4-BE49-F238E27FC236}">
                  <a16:creationId xmlns:a16="http://schemas.microsoft.com/office/drawing/2014/main" id="{56149C45-AC2F-411A-A5F0-C5731A560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525" y="2339975"/>
              <a:ext cx="1848583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3800" b="1" dirty="0">
                  <a:solidFill>
                    <a:srgbClr val="FDFDFD"/>
                  </a:solidFill>
                  <a:latin typeface="华文宋体" panose="02010600040101010101" pitchFamily="2" charset="-122"/>
                  <a:ea typeface="华文宋体" panose="02010600040101010101" pitchFamily="2" charset="-122"/>
                  <a:sym typeface="华文宋体" panose="02010600040101010101" pitchFamily="2" charset="-122"/>
                </a:rPr>
                <a:t>02</a:t>
              </a:r>
              <a:endParaRPr lang="zh-CN" altLang="en-US" sz="13800" b="1" dirty="0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49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1386B-4FD3-4D77-83E1-7BE360FE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易制毒化学使用注意事项：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86D41A-0EA3-4FEE-9573-A09208A21D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9343" y="1158876"/>
            <a:ext cx="10733314" cy="5470524"/>
          </a:xfrm>
        </p:spPr>
        <p:txBody>
          <a:bodyPr/>
          <a:lstStyle/>
          <a:p>
            <a:pPr marL="6858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暂存室</a:t>
            </a:r>
            <a:r>
              <a:rPr lang="zh-CN" altLang="en-US" sz="2800" dirty="0"/>
              <a:t>：</a:t>
            </a:r>
            <a:r>
              <a:rPr lang="zh-CN" altLang="en-US" sz="2400" dirty="0"/>
              <a:t>崇义楼</a:t>
            </a:r>
            <a:r>
              <a:rPr lang="en-US" altLang="zh-CN" sz="2400" dirty="0"/>
              <a:t>432</a:t>
            </a:r>
            <a:r>
              <a:rPr lang="zh-CN" altLang="en-US" sz="2400" dirty="0"/>
              <a:t>室</a:t>
            </a:r>
            <a:r>
              <a:rPr lang="en-US" altLang="zh-CN" sz="2400" dirty="0"/>
              <a:t>;</a:t>
            </a:r>
          </a:p>
          <a:p>
            <a:pPr marL="6858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申购</a:t>
            </a:r>
            <a:r>
              <a:rPr lang="zh-CN" altLang="en-US" sz="2800" dirty="0"/>
              <a:t>：</a:t>
            </a:r>
            <a:r>
              <a:rPr lang="zh-CN" altLang="en-US" sz="2400" dirty="0"/>
              <a:t>由教师申购，不能由学生代办，且每次每种试剂不能超过</a:t>
            </a:r>
            <a:r>
              <a:rPr lang="en-US" altLang="zh-CN" sz="2400" dirty="0"/>
              <a:t>10 L;</a:t>
            </a:r>
            <a:endParaRPr lang="en-US" altLang="zh-CN" sz="2800" dirty="0"/>
          </a:p>
          <a:p>
            <a:pPr marL="6858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领取</a:t>
            </a:r>
            <a:r>
              <a:rPr lang="zh-CN" altLang="en-US" sz="2800" dirty="0"/>
              <a:t>：</a:t>
            </a:r>
            <a:r>
              <a:rPr lang="zh-CN" altLang="en-US" sz="2400" dirty="0"/>
              <a:t>需在</a:t>
            </a:r>
            <a:r>
              <a:rPr lang="en-US" altLang="zh-CN" sz="2400" dirty="0"/>
              <a:t>315</a:t>
            </a:r>
            <a:r>
              <a:rPr lang="zh-CN" altLang="en-US" sz="2400" dirty="0"/>
              <a:t>登记后领取，并做好三级台账的使用记录；</a:t>
            </a:r>
          </a:p>
          <a:p>
            <a:pPr marL="6858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领取量</a:t>
            </a:r>
            <a:r>
              <a:rPr lang="zh-CN" altLang="en-US" sz="2800" dirty="0"/>
              <a:t>：</a:t>
            </a:r>
            <a:r>
              <a:rPr lang="zh-CN" altLang="en-US" sz="2400" dirty="0"/>
              <a:t>每次最多能领取一周使用量，若超过一周未使用完须归还</a:t>
            </a:r>
            <a:r>
              <a:rPr lang="en-US" altLang="zh-CN" sz="2400" dirty="0"/>
              <a:t>432</a:t>
            </a:r>
            <a:r>
              <a:rPr lang="zh-CN" altLang="en-US" sz="2800" dirty="0"/>
              <a:t>；</a:t>
            </a:r>
          </a:p>
          <a:p>
            <a:pPr marL="6858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记录</a:t>
            </a:r>
            <a:r>
              <a:rPr lang="zh-CN" altLang="en-US" sz="2800" dirty="0"/>
              <a:t>：</a:t>
            </a:r>
            <a:r>
              <a:rPr lang="zh-CN" altLang="en-US" sz="2400" dirty="0"/>
              <a:t>使用时必须及时做好取用记录</a:t>
            </a:r>
            <a:r>
              <a:rPr lang="zh-CN" altLang="en-US" sz="2800" dirty="0"/>
              <a:t>。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814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1386B-4FD3-4D77-83E1-7BE360FE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易制爆化学使用注意事项：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86D41A-0EA3-4FEE-9573-A09208A21D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9343" y="1158876"/>
            <a:ext cx="10733314" cy="5470524"/>
          </a:xfrm>
        </p:spPr>
        <p:txBody>
          <a:bodyPr/>
          <a:lstStyle/>
          <a:p>
            <a:pPr marL="6858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暂存室</a:t>
            </a:r>
            <a:r>
              <a:rPr lang="zh-CN" altLang="en-US" sz="2800" dirty="0"/>
              <a:t>：</a:t>
            </a:r>
            <a:r>
              <a:rPr lang="zh-CN" altLang="en-US" sz="2400" dirty="0"/>
              <a:t>崇义楼</a:t>
            </a:r>
            <a:r>
              <a:rPr lang="en-US" altLang="zh-CN" sz="2400" dirty="0"/>
              <a:t>432</a:t>
            </a:r>
            <a:r>
              <a:rPr lang="zh-CN" altLang="en-US" sz="2400" dirty="0"/>
              <a:t>室</a:t>
            </a:r>
            <a:r>
              <a:rPr lang="en-US" altLang="zh-CN" sz="2400" dirty="0"/>
              <a:t>;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申购</a:t>
            </a:r>
            <a:r>
              <a:rPr lang="zh-CN" altLang="en-US" sz="2800" dirty="0"/>
              <a:t>：提供需要购买的种类、规格、数量及销售商（有经营许可资质）给易制爆管理员，然后由管理员提交材料，经学校</a:t>
            </a:r>
            <a:r>
              <a:rPr lang="en-US" altLang="zh-CN" sz="2800" dirty="0"/>
              <a:t>-</a:t>
            </a:r>
            <a:r>
              <a:rPr lang="zh-CN" altLang="en-US" sz="2800" dirty="0"/>
              <a:t>公安审批后，将审批材料发给销售商后供货。</a:t>
            </a:r>
            <a:endParaRPr lang="en-US" altLang="zh-CN" sz="2800" dirty="0"/>
          </a:p>
          <a:p>
            <a:pPr marL="6858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领取</a:t>
            </a:r>
            <a:r>
              <a:rPr lang="zh-CN" altLang="en-US" sz="2800" dirty="0"/>
              <a:t>：</a:t>
            </a:r>
            <a:r>
              <a:rPr lang="zh-CN" altLang="en-US" sz="2400" dirty="0"/>
              <a:t>需在</a:t>
            </a:r>
            <a:r>
              <a:rPr lang="en-US" altLang="zh-CN" sz="2400" dirty="0"/>
              <a:t>315</a:t>
            </a:r>
            <a:r>
              <a:rPr lang="zh-CN" altLang="en-US" sz="2400" dirty="0"/>
              <a:t>登记后领取，并做好三级台账的使用记录；</a:t>
            </a:r>
          </a:p>
          <a:p>
            <a:pPr marL="6858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领取量</a:t>
            </a:r>
            <a:r>
              <a:rPr lang="zh-CN" altLang="en-US" sz="2800" dirty="0"/>
              <a:t>：</a:t>
            </a:r>
            <a:r>
              <a:rPr lang="zh-CN" altLang="en-US" sz="2400" dirty="0"/>
              <a:t>每次最多能领取一周使用量，若超过一周未使用完须归还</a:t>
            </a:r>
            <a:r>
              <a:rPr lang="en-US" altLang="zh-CN" sz="2400" dirty="0"/>
              <a:t>432</a:t>
            </a:r>
            <a:r>
              <a:rPr lang="zh-CN" altLang="en-US" sz="2800" dirty="0"/>
              <a:t>；</a:t>
            </a:r>
          </a:p>
          <a:p>
            <a:pPr marL="6858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记录</a:t>
            </a:r>
            <a:r>
              <a:rPr lang="zh-CN" altLang="en-US" sz="2800" dirty="0"/>
              <a:t>：</a:t>
            </a:r>
            <a:r>
              <a:rPr lang="zh-CN" altLang="en-US" sz="2400" dirty="0"/>
              <a:t>使用时必须及时做好取用记录</a:t>
            </a:r>
            <a:r>
              <a:rPr lang="zh-CN" altLang="en-US" sz="2800" dirty="0"/>
              <a:t>。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7226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1442</Words>
  <Application>Microsoft Office PowerPoint</Application>
  <PresentationFormat>宽屏</PresentationFormat>
  <Paragraphs>110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华文宋体</vt:lpstr>
      <vt:lpstr>宋体</vt:lpstr>
      <vt:lpstr>微软雅黑</vt:lpstr>
      <vt:lpstr>Arial</vt:lpstr>
      <vt:lpstr>Wingdings</vt:lpstr>
      <vt:lpstr>Office 主题​​</vt:lpstr>
      <vt:lpstr>药学院危化品管理培训</vt:lpstr>
      <vt:lpstr>PowerPoint 演示文稿</vt:lpstr>
      <vt:lpstr>PowerPoint 演示文稿</vt:lpstr>
      <vt:lpstr>危化品</vt:lpstr>
      <vt:lpstr>易制毒化学品（13种）</vt:lpstr>
      <vt:lpstr>易制爆化学品（81种）</vt:lpstr>
      <vt:lpstr>PowerPoint 演示文稿</vt:lpstr>
      <vt:lpstr>易制毒化学使用注意事项：</vt:lpstr>
      <vt:lpstr>易制爆化学使用注意事项：</vt:lpstr>
      <vt:lpstr>PowerPoint 演示文稿</vt:lpstr>
      <vt:lpstr>危化品管理</vt:lpstr>
      <vt:lpstr>使用危化品注意事项</vt:lpstr>
      <vt:lpstr>危化品分类存放要求</vt:lpstr>
      <vt:lpstr>危化品三级台账记录模板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chpeng li</dc:creator>
  <cp:lastModifiedBy>zhou yue</cp:lastModifiedBy>
  <cp:revision>34</cp:revision>
  <dcterms:created xsi:type="dcterms:W3CDTF">2019-05-14T07:52:21Z</dcterms:created>
  <dcterms:modified xsi:type="dcterms:W3CDTF">2019-05-27T03:37:57Z</dcterms:modified>
</cp:coreProperties>
</file>